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aleway SemiBold"/>
      <p:regular r:id="rId52"/>
      <p:bold r:id="rId53"/>
      <p:italic r:id="rId54"/>
      <p:boldItalic r:id="rId55"/>
    </p:embeddedFont>
    <p:embeddedFont>
      <p:font typeface="Raleway"/>
      <p:regular r:id="rId56"/>
      <p:bold r:id="rId57"/>
      <p:italic r:id="rId58"/>
      <p:boldItalic r:id="rId59"/>
    </p:embeddedFont>
    <p:embeddedFont>
      <p:font typeface="Montserrat SemiBold"/>
      <p:regular r:id="rId60"/>
      <p:bold r:id="rId61"/>
      <p:italic r:id="rId62"/>
      <p:boldItalic r:id="rId63"/>
    </p:embeddedFont>
    <p:embeddedFont>
      <p:font typeface="Staatliches"/>
      <p:regular r:id="rId64"/>
    </p:embeddedFont>
    <p:embeddedFont>
      <p:font typeface="Montserrat"/>
      <p:regular r:id="rId65"/>
      <p:bold r:id="rId66"/>
      <p:italic r:id="rId67"/>
      <p:boldItalic r:id="rId68"/>
    </p:embeddedFont>
    <p:embeddedFont>
      <p:font typeface="Montserrat Medium"/>
      <p:regular r:id="rId69"/>
      <p:bold r:id="rId70"/>
      <p:italic r:id="rId71"/>
      <p:boldItalic r:id="rId72"/>
    </p:embeddedFont>
    <p:embeddedFont>
      <p:font typeface="Raleway Medium"/>
      <p:regular r:id="rId73"/>
      <p:bold r:id="rId74"/>
      <p:italic r:id="rId75"/>
      <p:boldItalic r:id="rId76"/>
    </p:embeddedFont>
    <p:embeddedFont>
      <p:font typeface="Proxima Nova Semibold"/>
      <p:regular r:id="rId77"/>
      <p:bold r:id="rId78"/>
      <p:boldItalic r:id="rId79"/>
    </p:embeddedFont>
    <p:embeddedFont>
      <p:font typeface="Barlow Light"/>
      <p:regular r:id="rId80"/>
      <p:bold r:id="rId81"/>
      <p:italic r:id="rId82"/>
      <p:boldItalic r:id="rId83"/>
    </p:embeddedFont>
    <p:embeddedFont>
      <p:font typeface="Barlow"/>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356315-6571-4504-921B-01B5BB480D54}">
  <a:tblStyle styleId="{84356315-6571-4504-921B-01B5BB480D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3A99629-C23C-44C5-9EA7-38597406B093}"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2F9"/>
          </a:solidFill>
        </a:fill>
      </a:tcStyle>
    </a:wholeTbl>
    <a:band1H>
      <a:tcTxStyle/>
      <a:tcStyle>
        <a:fill>
          <a:solidFill>
            <a:srgbClr val="CAE5F2"/>
          </a:solidFill>
        </a:fill>
      </a:tcStyle>
    </a:band1H>
    <a:band2H>
      <a:tcTxStyle/>
    </a:band2H>
    <a:band1V>
      <a:tcTxStyle/>
      <a:tcStyle>
        <a:fill>
          <a:solidFill>
            <a:srgbClr val="CAE5F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Barlow-regular.fntdata"/><Relationship Id="rId83" Type="http://schemas.openxmlformats.org/officeDocument/2006/relationships/font" Target="fonts/BarlowLight-boldItalic.fntdata"/><Relationship Id="rId42" Type="http://schemas.openxmlformats.org/officeDocument/2006/relationships/slide" Target="slides/slide35.xml"/><Relationship Id="rId86" Type="http://schemas.openxmlformats.org/officeDocument/2006/relationships/font" Target="fonts/Barlow-italic.fntdata"/><Relationship Id="rId41" Type="http://schemas.openxmlformats.org/officeDocument/2006/relationships/slide" Target="slides/slide34.xml"/><Relationship Id="rId85" Type="http://schemas.openxmlformats.org/officeDocument/2006/relationships/font" Target="fonts/Barlow-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Barlow-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BarlowLight-regular.fntdata"/><Relationship Id="rId82" Type="http://schemas.openxmlformats.org/officeDocument/2006/relationships/font" Target="fonts/BarlowLight-italic.fntdata"/><Relationship Id="rId81" Type="http://schemas.openxmlformats.org/officeDocument/2006/relationships/font" Target="fonts/Barlow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Medium-regular.fntdata"/><Relationship Id="rId72" Type="http://schemas.openxmlformats.org/officeDocument/2006/relationships/font" Target="fonts/MontserratMedium-boldItalic.fntdata"/><Relationship Id="rId31" Type="http://schemas.openxmlformats.org/officeDocument/2006/relationships/slide" Target="slides/slide24.xml"/><Relationship Id="rId75" Type="http://schemas.openxmlformats.org/officeDocument/2006/relationships/font" Target="fonts/RalewayMedium-italic.fntdata"/><Relationship Id="rId30" Type="http://schemas.openxmlformats.org/officeDocument/2006/relationships/slide" Target="slides/slide23.xml"/><Relationship Id="rId74" Type="http://schemas.openxmlformats.org/officeDocument/2006/relationships/font" Target="fonts/RalewayMedium-bold.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RalewayMedium-boldItalic.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MontserratMedium-italic.fntdata"/><Relationship Id="rId70" Type="http://schemas.openxmlformats.org/officeDocument/2006/relationships/font" Target="fonts/Montserrat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SemiBold-italic.fntdata"/><Relationship Id="rId61" Type="http://schemas.openxmlformats.org/officeDocument/2006/relationships/font" Target="fonts/MontserratSemiBold-bold.fntdata"/><Relationship Id="rId20" Type="http://schemas.openxmlformats.org/officeDocument/2006/relationships/slide" Target="slides/slide13.xml"/><Relationship Id="rId64" Type="http://schemas.openxmlformats.org/officeDocument/2006/relationships/font" Target="fonts/Staatliches-regular.fntdata"/><Relationship Id="rId63" Type="http://schemas.openxmlformats.org/officeDocument/2006/relationships/font" Target="fonts/MontserratSemiBold-boldItalic.fntdata"/><Relationship Id="rId22" Type="http://schemas.openxmlformats.org/officeDocument/2006/relationships/slide" Target="slides/slide15.xml"/><Relationship Id="rId66" Type="http://schemas.openxmlformats.org/officeDocument/2006/relationships/font" Target="fonts/Montserrat-bold.fntdata"/><Relationship Id="rId21" Type="http://schemas.openxmlformats.org/officeDocument/2006/relationships/slide" Target="slides/slide14.xml"/><Relationship Id="rId65" Type="http://schemas.openxmlformats.org/officeDocument/2006/relationships/font" Target="fonts/Montserrat-regular.fntdata"/><Relationship Id="rId24" Type="http://schemas.openxmlformats.org/officeDocument/2006/relationships/slide" Target="slides/slide17.xml"/><Relationship Id="rId68" Type="http://schemas.openxmlformats.org/officeDocument/2006/relationships/font" Target="fonts/Montserrat-boldItalic.fntdata"/><Relationship Id="rId23" Type="http://schemas.openxmlformats.org/officeDocument/2006/relationships/slide" Target="slides/slide16.xml"/><Relationship Id="rId67" Type="http://schemas.openxmlformats.org/officeDocument/2006/relationships/font" Target="fonts/Montserrat-italic.fntdata"/><Relationship Id="rId60" Type="http://schemas.openxmlformats.org/officeDocument/2006/relationships/font" Target="fonts/MontserratSemiBold-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SemiBold-bold.fntdata"/><Relationship Id="rId52" Type="http://schemas.openxmlformats.org/officeDocument/2006/relationships/font" Target="fonts/RalewaySemiBold-regular.fntdata"/><Relationship Id="rId11" Type="http://schemas.openxmlformats.org/officeDocument/2006/relationships/slide" Target="slides/slide4.xml"/><Relationship Id="rId55" Type="http://schemas.openxmlformats.org/officeDocument/2006/relationships/font" Target="fonts/RalewaySemiBold-boldItalic.fntdata"/><Relationship Id="rId10" Type="http://schemas.openxmlformats.org/officeDocument/2006/relationships/slide" Target="slides/slide3.xml"/><Relationship Id="rId54" Type="http://schemas.openxmlformats.org/officeDocument/2006/relationships/font" Target="fonts/RalewaySemiBold-italic.fntdata"/><Relationship Id="rId13" Type="http://schemas.openxmlformats.org/officeDocument/2006/relationships/slide" Target="slides/slide6.xml"/><Relationship Id="rId57" Type="http://schemas.openxmlformats.org/officeDocument/2006/relationships/font" Target="fonts/Raleway-bold.fntdata"/><Relationship Id="rId12" Type="http://schemas.openxmlformats.org/officeDocument/2006/relationships/slide" Target="slides/slide5.xml"/><Relationship Id="rId56" Type="http://schemas.openxmlformats.org/officeDocument/2006/relationships/font" Target="fonts/Raleway-regular.fntdata"/><Relationship Id="rId15" Type="http://schemas.openxmlformats.org/officeDocument/2006/relationships/slide" Target="slides/slide8.xml"/><Relationship Id="rId59" Type="http://schemas.openxmlformats.org/officeDocument/2006/relationships/font" Target="fonts/Raleway-boldItalic.fntdata"/><Relationship Id="rId14" Type="http://schemas.openxmlformats.org/officeDocument/2006/relationships/slide" Target="slides/slide7.xml"/><Relationship Id="rId58" Type="http://schemas.openxmlformats.org/officeDocument/2006/relationships/font" Target="fonts/Raleway-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Bir backlog, projeniz için oluşturulabilecek issue’ların sorunların bir listesidir.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Backlog içinde issue sorunlar ve sprint'ler oluşturabilirsiniz.</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Ardından, bir sprint'e takımlar üzerinde çalışabilmesi için issue’lar ekleyebilirsiniz.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89be738b79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89be738b79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True, B: False,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t>Jira'da bir issue bir görevdir. Resepsiyondaki ampulü değiştirmek gibi küçük bir görev olabilir. Büyük bir görev, binadaki tüm ampullerin değiştirmek olacaktır. Her şey projenize ve ekibinizin çalışmanızı nasıl parçaladığına bağlıdır. Jira'daki her issue benzersizdir ve bir projeye aittir.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Sprint planlamanız sırasında, üzerinde çalışmayı planladığınız issuları oluşturabilir ve bunları backlog’a ekleyebilirsiniz.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Takımınızın </a:t>
            </a:r>
            <a:r>
              <a:rPr lang="tr-TR"/>
              <a:t>Jira'yı nasıl kullandığına bağlı olarak, bir issue bir proje görevini, özelliğini, yardım masası biletini, istek bırakma, geliştirme ya da yazılım hatasını temsil edebilir</a:t>
            </a:r>
            <a:endParaRPr/>
          </a:p>
          <a:p>
            <a:pPr indent="0" lvl="0" marL="0" rtl="0" algn="l">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İssue</a:t>
            </a:r>
            <a:r>
              <a:rPr lang="tr-TR"/>
              <a:t> Türleri</a:t>
            </a:r>
            <a:endParaRPr/>
          </a:p>
          <a:p>
            <a:pPr indent="0" lvl="0" marL="0" rtl="0" algn="l">
              <a:lnSpc>
                <a:spcPct val="100000"/>
              </a:lnSpc>
              <a:spcBef>
                <a:spcPts val="0"/>
              </a:spcBef>
              <a:spcAft>
                <a:spcPts val="0"/>
              </a:spcAft>
              <a:buSzPts val="1400"/>
              <a:buNone/>
            </a:pPr>
            <a:r>
              <a:rPr lang="tr-TR"/>
              <a:t>Projelerinizde farklı türlerde iş birimleri vardır. Jira'daki issue türleri kısa cümleler halinde şu şekilde tanımlanabilir: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Epic</a:t>
            </a:r>
            <a:r>
              <a:rPr lang="tr-TR"/>
              <a:t>: Yönetilebilir kullanıcı hikayelerine ayrılabilen bir dizi iştir.</a:t>
            </a:r>
            <a:endParaRPr/>
          </a:p>
          <a:p>
            <a:pPr indent="0" lvl="0" marL="0" rtl="0" algn="l">
              <a:lnSpc>
                <a:spcPct val="100000"/>
              </a:lnSpc>
              <a:spcBef>
                <a:spcPts val="0"/>
              </a:spcBef>
              <a:spcAft>
                <a:spcPts val="0"/>
              </a:spcAft>
              <a:buSzPts val="1400"/>
              <a:buNone/>
            </a:pPr>
            <a:r>
              <a:rPr lang="tr-TR"/>
              <a:t>Hikaye: Hikaye, son kullanıcı bakış açısıyla yazılmış kısa bir gereksinimdir.</a:t>
            </a:r>
            <a:endParaRPr/>
          </a:p>
          <a:p>
            <a:pPr indent="0" lvl="0" marL="0" rtl="0" algn="l">
              <a:lnSpc>
                <a:spcPct val="100000"/>
              </a:lnSpc>
              <a:spcBef>
                <a:spcPts val="0"/>
              </a:spcBef>
              <a:spcAft>
                <a:spcPts val="0"/>
              </a:spcAft>
              <a:buSzPts val="1400"/>
              <a:buNone/>
            </a:pPr>
            <a:r>
              <a:rPr lang="tr-TR"/>
              <a:t>Görev: Bir görev yapılması gereken işi temsil eder.</a:t>
            </a:r>
            <a:endParaRPr/>
          </a:p>
          <a:p>
            <a:pPr indent="0" lvl="0" marL="0" rtl="0" algn="l">
              <a:lnSpc>
                <a:spcPct val="100000"/>
              </a:lnSpc>
              <a:spcBef>
                <a:spcPts val="0"/>
              </a:spcBef>
              <a:spcAft>
                <a:spcPts val="0"/>
              </a:spcAft>
              <a:buSzPts val="1400"/>
              <a:buNone/>
            </a:pPr>
            <a:r>
              <a:rPr lang="tr-TR"/>
              <a:t>Alt görev: Bir alt görev, bir hikayenin ya da görevin daha küçük bir parçası olarak düşünülebilir.</a:t>
            </a:r>
            <a:endParaRPr/>
          </a:p>
          <a:p>
            <a:pPr indent="0" lvl="0" marL="0" rtl="0" algn="l">
              <a:lnSpc>
                <a:spcPct val="100000"/>
              </a:lnSpc>
              <a:spcBef>
                <a:spcPts val="0"/>
              </a:spcBef>
              <a:spcAft>
                <a:spcPts val="0"/>
              </a:spcAft>
              <a:buSzPts val="1400"/>
              <a:buNone/>
            </a:pPr>
            <a:r>
              <a:rPr lang="tr-TR"/>
              <a:t>Hata: Hata, ürünün beklenen işlevselliğini bozar.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💡Tips:</a:t>
            </a:r>
            <a:endParaRPr/>
          </a:p>
          <a:p>
            <a:pPr indent="0" lvl="0" marL="0" rtl="0" algn="l">
              <a:lnSpc>
                <a:spcPct val="100000"/>
              </a:lnSpc>
              <a:spcBef>
                <a:spcPts val="0"/>
              </a:spcBef>
              <a:spcAft>
                <a:spcPts val="0"/>
              </a:spcAft>
              <a:buSzPts val="1400"/>
              <a:buNone/>
            </a:pPr>
            <a:r>
              <a:rPr lang="tr-TR"/>
              <a:t>Jira Yazılımındaki çalışma birimleri hiyerarşisi aşağıdaki gibidir: Proje&gt; Epicler&gt; Hikayeler&gt; Görevler&gt; Alt Görevler</a:t>
            </a:r>
            <a:endParaRPr/>
          </a:p>
          <a:p>
            <a:pPr indent="0" lvl="0" marL="0" rtl="0" algn="l">
              <a:lnSpc>
                <a:spcPct val="100000"/>
              </a:lnSpc>
              <a:spcBef>
                <a:spcPts val="0"/>
              </a:spcBef>
              <a:spcAft>
                <a:spcPts val="0"/>
              </a:spcAft>
              <a:buSzPts val="1400"/>
              <a:buNone/>
            </a:pPr>
            <a:r>
              <a:rPr lang="tr-TR"/>
              <a:t>Takımlar, issue türlerinin adlarını özel proje gereksinimlerine uyacak şekilde özelleştirebilir.</a:t>
            </a:r>
            <a:endParaRPr/>
          </a:p>
          <a:p>
            <a:pPr indent="0" lvl="0" marL="0" rtl="0" algn="l">
              <a:lnSpc>
                <a:spcPct val="100000"/>
              </a:lnSpc>
              <a:spcBef>
                <a:spcPts val="0"/>
              </a:spcBef>
              <a:spcAft>
                <a:spcPts val="0"/>
              </a:spcAft>
              <a:buSzPts val="1400"/>
              <a:buNone/>
            </a:pPr>
            <a:r>
              <a:rPr lang="tr-TR"/>
              <a:t>Her issue türünün farklı alanları, ekranları ve iş akışları olabilir.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9be738b79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9be738b79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There are often multiple stories in an epic., B: There are often multiple epics in a story.,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f3a2140e9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6f3a2140e9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9be738b79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9be738b79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users, B: development plans, C: issues, D: permissions,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a:t>Issue </a:t>
            </a:r>
            <a:r>
              <a:rPr b="1" lang="tr-TR"/>
              <a:t>Tipi</a:t>
            </a:r>
            <a:r>
              <a:rPr lang="tr-TR"/>
              <a:t> Jira Yazılımında tanımlayabileceğiniz sorun türleri Hikaye, Görev, Hata ve Destansı'dır.</a:t>
            </a:r>
            <a:endParaRPr/>
          </a:p>
          <a:p>
            <a:pPr indent="0" lvl="0" marL="0" rtl="0" algn="l">
              <a:lnSpc>
                <a:spcPct val="100000"/>
              </a:lnSpc>
              <a:spcBef>
                <a:spcPts val="0"/>
              </a:spcBef>
              <a:spcAft>
                <a:spcPts val="0"/>
              </a:spcAft>
              <a:buNone/>
            </a:pPr>
            <a:r>
              <a:rPr b="1" lang="tr-TR"/>
              <a:t>Özet </a:t>
            </a:r>
            <a:r>
              <a:rPr lang="tr-TR"/>
              <a:t>Bu alan bir yıldız işaretiyle işaretlenmiştir, bu nedenle bir sorun oluşturmak için bir özet yazmanız gerekir.</a:t>
            </a:r>
            <a:endParaRPr/>
          </a:p>
          <a:p>
            <a:pPr indent="0" lvl="0" marL="0" rtl="0" algn="l">
              <a:lnSpc>
                <a:spcPct val="100000"/>
              </a:lnSpc>
              <a:spcBef>
                <a:spcPts val="0"/>
              </a:spcBef>
              <a:spcAft>
                <a:spcPts val="0"/>
              </a:spcAft>
              <a:buNone/>
            </a:pPr>
            <a:r>
              <a:rPr b="1" lang="tr-TR"/>
              <a:t>Açıklama </a:t>
            </a:r>
            <a:r>
              <a:rPr lang="tr-TR"/>
              <a:t>Bu alan, sorununuzla ilgili bir açıklama yazdığınız yerdir.</a:t>
            </a:r>
            <a:endParaRPr/>
          </a:p>
          <a:p>
            <a:pPr indent="0" lvl="0" marL="0" rtl="0" algn="l">
              <a:lnSpc>
                <a:spcPct val="100000"/>
              </a:lnSpc>
              <a:spcBef>
                <a:spcPts val="0"/>
              </a:spcBef>
              <a:spcAft>
                <a:spcPts val="0"/>
              </a:spcAft>
              <a:buNone/>
            </a:pPr>
            <a:r>
              <a:rPr b="1" lang="tr-TR"/>
              <a:t>Fix Versions</a:t>
            </a:r>
            <a:r>
              <a:rPr lang="tr-TR"/>
              <a:t> Bu alan, sorunun çözüleceği gelecekteki sürümü belirtmek için kullanılır.</a:t>
            </a:r>
            <a:endParaRPr/>
          </a:p>
          <a:p>
            <a:pPr indent="0" lvl="0" marL="0" rtl="0" algn="l">
              <a:lnSpc>
                <a:spcPct val="100000"/>
              </a:lnSpc>
              <a:spcBef>
                <a:spcPts val="0"/>
              </a:spcBef>
              <a:spcAft>
                <a:spcPts val="0"/>
              </a:spcAft>
              <a:buNone/>
            </a:pPr>
            <a:r>
              <a:rPr b="1" lang="tr-TR"/>
              <a:t>Etiketler </a:t>
            </a:r>
            <a:r>
              <a:rPr lang="tr-TR"/>
              <a:t>Bu alan bir etiket veya anahtar kelime olarak düşünülebilir.</a:t>
            </a:r>
            <a:endParaRPr/>
          </a:p>
          <a:p>
            <a:pPr indent="0" lvl="0" marL="0" rtl="0" algn="l">
              <a:lnSpc>
                <a:spcPct val="100000"/>
              </a:lnSpc>
              <a:spcBef>
                <a:spcPts val="0"/>
              </a:spcBef>
              <a:spcAft>
                <a:spcPts val="0"/>
              </a:spcAft>
              <a:buNone/>
            </a:pPr>
            <a:r>
              <a:rPr b="1" lang="tr-TR"/>
              <a:t>Environment </a:t>
            </a:r>
            <a:r>
              <a:rPr lang="tr-TR"/>
              <a:t>Bu alanda sorunun çevresi açıklanmaktadır.</a:t>
            </a:r>
            <a:endParaRPr/>
          </a:p>
          <a:p>
            <a:pPr indent="0" lvl="0" marL="0" rtl="0" algn="l">
              <a:lnSpc>
                <a:spcPct val="100000"/>
              </a:lnSpc>
              <a:spcBef>
                <a:spcPts val="0"/>
              </a:spcBef>
              <a:spcAft>
                <a:spcPts val="0"/>
              </a:spcAft>
              <a:buNone/>
            </a:pPr>
            <a:r>
              <a:rPr b="1" lang="tr-TR"/>
              <a:t>Ek dosya </a:t>
            </a:r>
            <a:r>
              <a:rPr lang="tr-TR"/>
              <a:t>Bu alana yerel sürücünüzden veya bulut depolama sağlayıcınızdan dosya ekleyebilirsiniz.</a:t>
            </a:r>
            <a:endParaRPr/>
          </a:p>
          <a:p>
            <a:pPr indent="0" lvl="0" marL="0" rtl="0" algn="l">
              <a:lnSpc>
                <a:spcPct val="100000"/>
              </a:lnSpc>
              <a:spcBef>
                <a:spcPts val="0"/>
              </a:spcBef>
              <a:spcAft>
                <a:spcPts val="0"/>
              </a:spcAft>
              <a:buNone/>
            </a:pPr>
            <a:r>
              <a:rPr lang="tr-TR"/>
              <a:t>Sürümleri etkiler</a:t>
            </a:r>
            <a:endParaRPr/>
          </a:p>
          <a:p>
            <a:pPr indent="0" lvl="0" marL="0" rtl="0" algn="l">
              <a:lnSpc>
                <a:spcPct val="100000"/>
              </a:lnSpc>
              <a:spcBef>
                <a:spcPts val="0"/>
              </a:spcBef>
              <a:spcAft>
                <a:spcPts val="0"/>
              </a:spcAft>
              <a:buNone/>
            </a:pPr>
            <a:r>
              <a:rPr lang="tr-TR"/>
              <a:t>Bu alan, hatanın hangi sürümde olduğunu açıklar.</a:t>
            </a:r>
            <a:endParaRPr/>
          </a:p>
          <a:p>
            <a:pPr indent="0" lvl="0" marL="0" rtl="0" algn="l">
              <a:lnSpc>
                <a:spcPct val="100000"/>
              </a:lnSpc>
              <a:spcBef>
                <a:spcPts val="0"/>
              </a:spcBef>
              <a:spcAft>
                <a:spcPts val="0"/>
              </a:spcAft>
              <a:buNone/>
            </a:pPr>
            <a:r>
              <a:rPr lang="tr-TR"/>
              <a:t>Bağlantılı Konular</a:t>
            </a:r>
            <a:endParaRPr/>
          </a:p>
          <a:p>
            <a:pPr indent="0" lvl="0" marL="0" rtl="0" algn="l">
              <a:lnSpc>
                <a:spcPct val="100000"/>
              </a:lnSpc>
              <a:spcBef>
                <a:spcPts val="0"/>
              </a:spcBef>
              <a:spcAft>
                <a:spcPts val="0"/>
              </a:spcAft>
              <a:buNone/>
            </a:pPr>
            <a:r>
              <a:rPr lang="tr-TR"/>
              <a:t>Bu alanı kullanarak projenizdeki sorunları birbirine bağlayabilirsiniz.</a:t>
            </a:r>
            <a:endParaRPr/>
          </a:p>
          <a:p>
            <a:pPr indent="0" lvl="0" marL="0" rtl="0" algn="l">
              <a:lnSpc>
                <a:spcPct val="100000"/>
              </a:lnSpc>
              <a:spcBef>
                <a:spcPts val="0"/>
              </a:spcBef>
              <a:spcAft>
                <a:spcPts val="0"/>
              </a:spcAft>
              <a:buNone/>
            </a:pPr>
            <a:r>
              <a:rPr lang="tr-TR"/>
              <a:t>öncelik</a:t>
            </a:r>
            <a:endParaRPr/>
          </a:p>
          <a:p>
            <a:pPr indent="0" lvl="0" marL="0" rtl="0" algn="l">
              <a:lnSpc>
                <a:spcPct val="100000"/>
              </a:lnSpc>
              <a:spcBef>
                <a:spcPts val="0"/>
              </a:spcBef>
              <a:spcAft>
                <a:spcPts val="0"/>
              </a:spcAft>
              <a:buNone/>
            </a:pPr>
            <a:r>
              <a:rPr lang="tr-TR"/>
              <a:t>Bu alanda sorunun önceliği açıklanmaktadır.</a:t>
            </a:r>
            <a:endParaRPr/>
          </a:p>
          <a:p>
            <a:pPr indent="0" lvl="0" marL="0" rtl="0" algn="l">
              <a:lnSpc>
                <a:spcPct val="100000"/>
              </a:lnSpc>
              <a:spcBef>
                <a:spcPts val="0"/>
              </a:spcBef>
              <a:spcAft>
                <a:spcPts val="0"/>
              </a:spcAft>
              <a:buNone/>
            </a:pPr>
            <a:r>
              <a:rPr lang="tr-TR"/>
              <a:t>vekil</a:t>
            </a:r>
            <a:endParaRPr/>
          </a:p>
          <a:p>
            <a:pPr indent="0" lvl="0" marL="0" rtl="0" algn="l">
              <a:lnSpc>
                <a:spcPct val="100000"/>
              </a:lnSpc>
              <a:spcBef>
                <a:spcPts val="0"/>
              </a:spcBef>
              <a:spcAft>
                <a:spcPts val="0"/>
              </a:spcAft>
              <a:buNone/>
            </a:pPr>
            <a:r>
              <a:rPr lang="tr-TR"/>
              <a:t>Bu alan, sorunun atandığı kullanıcıyı temsil eder.</a:t>
            </a:r>
            <a:endParaRPr/>
          </a:p>
          <a:p>
            <a:pPr indent="0" lvl="0" marL="0" rtl="0" algn="l">
              <a:lnSpc>
                <a:spcPct val="100000"/>
              </a:lnSpc>
              <a:spcBef>
                <a:spcPts val="0"/>
              </a:spcBef>
              <a:spcAft>
                <a:spcPts val="0"/>
              </a:spcAft>
              <a:buNone/>
            </a:pPr>
            <a:r>
              <a:rPr lang="tr-TR"/>
              <a:t>Destansı Bağlantı</a:t>
            </a:r>
            <a:endParaRPr/>
          </a:p>
          <a:p>
            <a:pPr indent="0" lvl="0" marL="0" rtl="0" algn="l">
              <a:lnSpc>
                <a:spcPct val="100000"/>
              </a:lnSpc>
              <a:spcBef>
                <a:spcPts val="0"/>
              </a:spcBef>
              <a:spcAft>
                <a:spcPts val="0"/>
              </a:spcAft>
              <a:buNone/>
            </a:pPr>
            <a:r>
              <a:rPr lang="tr-TR"/>
              <a:t>Bu alan, sorunun ana destanını tanımlamak için ilişkisel bir bağlantıdır.</a:t>
            </a:r>
            <a:endParaRPr/>
          </a:p>
          <a:p>
            <a:pPr indent="0" lvl="0" marL="0" rtl="0" algn="l">
              <a:lnSpc>
                <a:spcPct val="100000"/>
              </a:lnSpc>
              <a:spcBef>
                <a:spcPts val="0"/>
              </a:spcBef>
              <a:spcAft>
                <a:spcPts val="0"/>
              </a:spcAft>
              <a:buNone/>
            </a:pPr>
            <a:r>
              <a:rPr lang="tr-TR"/>
              <a:t>sürat koşusu</a:t>
            </a:r>
            <a:endParaRPr/>
          </a:p>
          <a:p>
            <a:pPr indent="0" lvl="0" marL="0" rtl="0" algn="l">
              <a:lnSpc>
                <a:spcPct val="100000"/>
              </a:lnSpc>
              <a:spcBef>
                <a:spcPts val="0"/>
              </a:spcBef>
              <a:spcAft>
                <a:spcPts val="0"/>
              </a:spcAft>
              <a:buNone/>
            </a:pPr>
            <a:r>
              <a:rPr lang="tr-TR"/>
              <a:t>Bu alan, ilişkilendirmek istediğiniz sprint'e sorunu eklemek için kullanılır.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Bir sorunun önceliği, sorunun diğer sorunlara göre ne kadar önemli olduğunu belirler.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En yüksek</a:t>
            </a:r>
            <a:endParaRPr/>
          </a:p>
          <a:p>
            <a:pPr indent="0" lvl="0" marL="0" rtl="0" algn="l">
              <a:lnSpc>
                <a:spcPct val="100000"/>
              </a:lnSpc>
              <a:spcBef>
                <a:spcPts val="0"/>
              </a:spcBef>
              <a:spcAft>
                <a:spcPts val="0"/>
              </a:spcAft>
              <a:buSzPts val="1400"/>
              <a:buNone/>
            </a:pPr>
            <a:r>
              <a:rPr lang="tr-TR"/>
              <a:t>Bu sorun ilerlemeyi engelleyecektir.</a:t>
            </a:r>
            <a:endParaRPr/>
          </a:p>
          <a:p>
            <a:pPr indent="0" lvl="0" marL="0" rtl="0" algn="l">
              <a:lnSpc>
                <a:spcPct val="100000"/>
              </a:lnSpc>
              <a:spcBef>
                <a:spcPts val="0"/>
              </a:spcBef>
              <a:spcAft>
                <a:spcPts val="0"/>
              </a:spcAft>
              <a:buSzPts val="1400"/>
              <a:buNone/>
            </a:pPr>
            <a:r>
              <a:rPr lang="tr-TR"/>
              <a:t>    Yüksek</a:t>
            </a:r>
            <a:endParaRPr/>
          </a:p>
          <a:p>
            <a:pPr indent="0" lvl="0" marL="0" rtl="0" algn="l">
              <a:lnSpc>
                <a:spcPct val="100000"/>
              </a:lnSpc>
              <a:spcBef>
                <a:spcPts val="0"/>
              </a:spcBef>
              <a:spcAft>
                <a:spcPts val="0"/>
              </a:spcAft>
              <a:buSzPts val="1400"/>
              <a:buNone/>
            </a:pPr>
            <a:r>
              <a:rPr lang="tr-TR"/>
              <a:t>İlerlemeyi engelleyebilecek ciddi sorun.</a:t>
            </a:r>
            <a:endParaRPr/>
          </a:p>
          <a:p>
            <a:pPr indent="0" lvl="0" marL="0" rtl="0" algn="l">
              <a:lnSpc>
                <a:spcPct val="100000"/>
              </a:lnSpc>
              <a:spcBef>
                <a:spcPts val="0"/>
              </a:spcBef>
              <a:spcAft>
                <a:spcPts val="0"/>
              </a:spcAft>
              <a:buSzPts val="1400"/>
              <a:buNone/>
            </a:pPr>
            <a:r>
              <a:rPr lang="tr-TR"/>
              <a:t>    Orta</a:t>
            </a:r>
            <a:endParaRPr/>
          </a:p>
          <a:p>
            <a:pPr indent="0" lvl="0" marL="0" rtl="0" algn="l">
              <a:lnSpc>
                <a:spcPct val="100000"/>
              </a:lnSpc>
              <a:spcBef>
                <a:spcPts val="0"/>
              </a:spcBef>
              <a:spcAft>
                <a:spcPts val="0"/>
              </a:spcAft>
              <a:buSzPts val="1400"/>
              <a:buNone/>
            </a:pPr>
            <a:r>
              <a:rPr lang="tr-TR"/>
              <a:t>İlerlemeyi etkileme potansiyeline sahiptir.</a:t>
            </a:r>
            <a:endParaRPr/>
          </a:p>
          <a:p>
            <a:pPr indent="0" lvl="0" marL="0" rtl="0" algn="l">
              <a:lnSpc>
                <a:spcPct val="100000"/>
              </a:lnSpc>
              <a:spcBef>
                <a:spcPts val="0"/>
              </a:spcBef>
              <a:spcAft>
                <a:spcPts val="0"/>
              </a:spcAft>
              <a:buSzPts val="1400"/>
              <a:buNone/>
            </a:pPr>
            <a:r>
              <a:rPr lang="tr-TR"/>
              <a:t>    Düşük</a:t>
            </a:r>
            <a:endParaRPr/>
          </a:p>
          <a:p>
            <a:pPr indent="0" lvl="0" marL="0" rtl="0" algn="l">
              <a:lnSpc>
                <a:spcPct val="100000"/>
              </a:lnSpc>
              <a:spcBef>
                <a:spcPts val="0"/>
              </a:spcBef>
              <a:spcAft>
                <a:spcPts val="0"/>
              </a:spcAft>
              <a:buSzPts val="1400"/>
              <a:buNone/>
            </a:pPr>
            <a:r>
              <a:rPr lang="tr-TR"/>
              <a:t>Küçük bir sorun.</a:t>
            </a:r>
            <a:endParaRPr/>
          </a:p>
          <a:p>
            <a:pPr indent="0" lvl="0" marL="0" rtl="0" algn="l">
              <a:lnSpc>
                <a:spcPct val="100000"/>
              </a:lnSpc>
              <a:spcBef>
                <a:spcPts val="0"/>
              </a:spcBef>
              <a:spcAft>
                <a:spcPts val="0"/>
              </a:spcAft>
              <a:buSzPts val="1400"/>
              <a:buNone/>
            </a:pPr>
            <a:r>
              <a:rPr lang="tr-TR"/>
              <a:t>    En düşük</a:t>
            </a:r>
            <a:endParaRPr/>
          </a:p>
          <a:p>
            <a:pPr indent="0" lvl="0" marL="0" rtl="0" algn="l">
              <a:lnSpc>
                <a:spcPct val="100000"/>
              </a:lnSpc>
              <a:spcBef>
                <a:spcPts val="0"/>
              </a:spcBef>
              <a:spcAft>
                <a:spcPts val="0"/>
              </a:spcAft>
              <a:buSzPts val="1400"/>
              <a:buNone/>
            </a:pPr>
            <a:r>
              <a:rPr lang="tr-TR"/>
              <a:t>İlerleme üzerinde çok az etkisi olan veya hiç etkisi olmayan önemsiz bir sorun.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9be738b7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9be738b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 This is a Pear Deck Multiple Choice Slide. Your current options are: A: I finished completely., B: I finished partially., C: No, I didn't finish., </a:t>
            </a:r>
            <a:endParaRPr b="1">
              <a:solidFill>
                <a:schemeClr val="dk1"/>
              </a:solidFill>
            </a:endParaRPr>
          </a:p>
          <a:p>
            <a:pPr indent="0" lvl="0" marL="0" rtl="0" algn="l">
              <a:spcBef>
                <a:spcPts val="0"/>
              </a:spcBef>
              <a:spcAft>
                <a:spcPts val="0"/>
              </a:spcAft>
              <a:buNone/>
            </a:pPr>
            <a:r>
              <a:rPr b="1" lang="tr-TR">
                <a:solidFill>
                  <a:schemeClr val="dk1"/>
                </a:solidFill>
              </a:rPr>
              <a:t>🍐  To edit the type of question or choices, go back to the "Ask Students a Question" in the Pear Deck sidebar.</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İş akışını ayarlayarak bir issue’nun yaşam döngüsünü tanımlayabilirsiniz. İş akışları üzerinde çalıştığınız iş süreçlerini temsil eder ve durumlarını ve geçişlerini her sorunun yaşam döngüsü içinde ayarlamanıza olanak tanır.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Durum, belirli bir zamanda bir issue’nun aşamasını temsil eder. Bir issue, belirli bir zamanda yalnızca bir durumda olabilir. Geçiş, bir durumun bir durumdan diğerine geçmesine izin veren iki durum arasındaki bağlantıdır. Bir sorun bir durumdan diğerine geçtiğinde geçiş gereklidir.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💡Tips:</a:t>
            </a:r>
            <a:endParaRPr/>
          </a:p>
          <a:p>
            <a:pPr indent="0" lvl="0" marL="0" rtl="0" algn="l">
              <a:lnSpc>
                <a:spcPct val="100000"/>
              </a:lnSpc>
              <a:spcBef>
                <a:spcPts val="0"/>
              </a:spcBef>
              <a:spcAft>
                <a:spcPts val="0"/>
              </a:spcAft>
              <a:buSzPts val="1400"/>
              <a:buNone/>
            </a:pPr>
            <a:r>
              <a:rPr lang="tr-TR"/>
              <a:t>JIRA'nın sistem iş akışı, JIRA yöneticiniz tarafından özelleştirilebilir.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9be738b79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9be738b79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True, B: False,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f3a2140e9_0_7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6f3a2140e9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2d45f7684_5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52d45f7684_5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9be738b79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9be738b79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The issue's position in the product backlog., B: The issue's status in the workflow., C: The position of the issue in the sprint backlog.,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6f3a2140e9_0_8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6f3a2140e9_0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f2d74927e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7f2d74927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6f3a2140e9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6f3a2140e9_0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9be738b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9be738b7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Yes, B: No,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600">
                <a:solidFill>
                  <a:srgbClr val="4A86E8"/>
                </a:solidFill>
                <a:latin typeface="Proxima Nova Semibold"/>
                <a:ea typeface="Proxima Nova Semibold"/>
                <a:cs typeface="Proxima Nova Semibold"/>
                <a:sym typeface="Proxima Nova Semibold"/>
              </a:rPr>
              <a:t>Have you created your </a:t>
            </a:r>
            <a:br>
              <a:rPr lang="tr-TR" sz="1600">
                <a:solidFill>
                  <a:srgbClr val="4A86E8"/>
                </a:solidFill>
                <a:latin typeface="Proxima Nova Semibold"/>
                <a:ea typeface="Proxima Nova Semibold"/>
                <a:cs typeface="Proxima Nova Semibold"/>
                <a:sym typeface="Proxima Nova Semibold"/>
              </a:rPr>
            </a:br>
            <a:r>
              <a:rPr lang="tr-TR" sz="1600">
                <a:solidFill>
                  <a:srgbClr val="4A86E8"/>
                </a:solidFill>
                <a:latin typeface="Proxima Nova Semibold"/>
                <a:ea typeface="Proxima Nova Semibold"/>
                <a:cs typeface="Proxima Nova Semibold"/>
                <a:sym typeface="Proxima Nova Semibold"/>
              </a:rPr>
              <a:t>Jira Software Cloud site?</a:t>
            </a:r>
            <a:endParaRPr sz="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bdb29b142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bdb29b142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Velocity Chart, B: Burndown Chart, C: Sprint Report,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bdb29b14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bdb29b14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db29b142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db29b142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Temperature Check</a:t>
            </a:r>
            <a:endParaRPr b="1"/>
          </a:p>
          <a:p>
            <a:pPr indent="0" lvl="0" marL="0" rtl="0" algn="l">
              <a:spcBef>
                <a:spcPts val="0"/>
              </a:spcBef>
              <a:spcAft>
                <a:spcPts val="0"/>
              </a:spcAft>
              <a:buNone/>
            </a:pPr>
            <a:r>
              <a:rPr lang="tr-TR"/>
              <a:t>Get a sense for how well your lesson resonated with your students, or how engaged they were.</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 This is a Pear Deck Draggable™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89be738b79_0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89be738b79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f3a2140e9_0_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6f3a2140e9_0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Bir pano, bir veya daha fazla projeden gelen sorunları görüntüler ve size devam eden çalışmaları görüntüleme, yönetme ve raporlama konusunda esnek bir yol sunar. Jira Yazılımında üç tür pano vardır: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Scrum board: Çalışmalarını sprint olarak planlayan takımlar için. Bir biriktirme listesi backlog bir active sprint board içerir.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Kanban panosu: Work-in-progress, devam eden çalışmalarını yönetmeye ve kısıtlamaya odaklanan takımlar için. Kanban backlog seçeneğini içerir.</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400"/>
              <a:buNone/>
            </a:pPr>
            <a:r>
              <a:rPr lang="tr-TR"/>
              <a:t>Yeni nesil panolar: Agile'da yeni olan takımlar için. Bu basitleştirilmiş pano ile ekibinizi çalışır hale getirin. Kurulum çok basit.</a:t>
            </a:r>
            <a:endParaRPr/>
          </a:p>
          <a:p>
            <a:pPr indent="0" lvl="0" marL="0" rtl="0" algn="l">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Başka birinin oluşturduğu bir kartı kullanabilir veya kendinizinkini oluşturabilirsiniz; istediğiniz kadar pano oluşturabilirsiniz. Bir projede birden fazla pano yer alabilir ve Scrum, Kanban ve agile panolarının bir kombinasyonu olabilir.</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9be738b79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9be738b79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True, B: False,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9be738b79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9be738b79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Any memberof the team, B: Jira Administrator, C: Scrum Master, D: Project Lead,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Proje anahtarı, projeniz için benzersiz bir koddur.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Software, proje adınıza göre otomatik olarak kısa bir proje anahtarı oluşturur.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Ancak, bu otomatik oluşturulan anahtarı kendiniz belirtmek isterseniz, değiştirebilirsiniz.</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8" name="Shape 68"/>
        <p:cNvGrpSpPr/>
        <p:nvPr/>
      </p:nvGrpSpPr>
      <p:grpSpPr>
        <a:xfrm>
          <a:off x="0" y="0"/>
          <a:ext cx="0" cy="0"/>
          <a:chOff x="0" y="0"/>
          <a:chExt cx="0" cy="0"/>
        </a:xfrm>
      </p:grpSpPr>
      <p:sp>
        <p:nvSpPr>
          <p:cNvPr id="69" name="Google Shape;69;p12"/>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70" name="Google Shape;70;p1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71" name="Google Shape;71;p1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72" name="Google Shape;72;p1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5" name="Shape 15"/>
        <p:cNvGrpSpPr/>
        <p:nvPr/>
      </p:nvGrpSpPr>
      <p:grpSpPr>
        <a:xfrm>
          <a:off x="0" y="0"/>
          <a:ext cx="0" cy="0"/>
          <a:chOff x="0" y="0"/>
          <a:chExt cx="0" cy="0"/>
        </a:xfrm>
      </p:grpSpPr>
      <p:sp>
        <p:nvSpPr>
          <p:cNvPr id="16" name="Google Shape;16;p3"/>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17" name="Google Shape;17;p3"/>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18" name="Google Shape;18;p3"/>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0" name="Google Shape;20;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4"/>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5" name="Google Shape;25;p4"/>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26" name="Google Shape;26;p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27" name="Google Shape;27;p4"/>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28" name="Google Shape;28;p4"/>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1" name="Google Shape;31;p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6" name="Google Shape;36;p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7" name="Google Shape;37;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8" name="Google Shape;38;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44" name="Shape 44"/>
        <p:cNvGrpSpPr/>
        <p:nvPr/>
      </p:nvGrpSpPr>
      <p:grpSpPr>
        <a:xfrm>
          <a:off x="0" y="0"/>
          <a:ext cx="0" cy="0"/>
          <a:chOff x="0" y="0"/>
          <a:chExt cx="0" cy="0"/>
        </a:xfrm>
      </p:grpSpPr>
      <p:sp>
        <p:nvSpPr>
          <p:cNvPr id="45" name="Google Shape;45;p8"/>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46" name="Google Shape;46;p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8" name="Google Shape;48;p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9"/>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51" name="Google Shape;51;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2" name="Google Shape;52;p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3" name="Google Shape;53;p9"/>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4" name="Shape 54"/>
        <p:cNvGrpSpPr/>
        <p:nvPr/>
      </p:nvGrpSpPr>
      <p:grpSpPr>
        <a:xfrm>
          <a:off x="0" y="0"/>
          <a:ext cx="0" cy="0"/>
          <a:chOff x="0" y="0"/>
          <a:chExt cx="0" cy="0"/>
        </a:xfrm>
      </p:grpSpPr>
      <p:sp>
        <p:nvSpPr>
          <p:cNvPr id="55" name="Google Shape;55;p10"/>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56" name="Google Shape;56;p10"/>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57" name="Google Shape;57;p10"/>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9" name="Google Shape;59;p10"/>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0" name="Shape 60"/>
        <p:cNvGrpSpPr/>
        <p:nvPr/>
      </p:nvGrpSpPr>
      <p:grpSpPr>
        <a:xfrm>
          <a:off x="0" y="0"/>
          <a:ext cx="0" cy="0"/>
          <a:chOff x="0" y="0"/>
          <a:chExt cx="0" cy="0"/>
        </a:xfrm>
      </p:grpSpPr>
      <p:sp>
        <p:nvSpPr>
          <p:cNvPr id="61" name="Google Shape;61;p11"/>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64" name="Google Shape;64;p11"/>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rgbClr val="741B47"/>
              </a:buClr>
              <a:buSzPts val="1800"/>
              <a:buChar char="▸"/>
              <a:defRPr/>
            </a:lvl1pPr>
            <a:lvl2pPr indent="-342900" lvl="1" marL="914400" rtl="0" algn="l">
              <a:lnSpc>
                <a:spcPct val="110000"/>
              </a:lnSpc>
              <a:spcBef>
                <a:spcPts val="600"/>
              </a:spcBef>
              <a:spcAft>
                <a:spcPts val="0"/>
              </a:spcAft>
              <a:buClr>
                <a:srgbClr val="741B47"/>
              </a:buClr>
              <a:buSzPts val="1800"/>
              <a:buChar char="▹"/>
              <a:defRPr/>
            </a:lvl2pPr>
            <a:lvl3pPr indent="-342900" lvl="2" marL="1371600" rtl="0" algn="l">
              <a:lnSpc>
                <a:spcPct val="110000"/>
              </a:lnSpc>
              <a:spcBef>
                <a:spcPts val="600"/>
              </a:spcBef>
              <a:spcAft>
                <a:spcPts val="0"/>
              </a:spcAft>
              <a:buClr>
                <a:srgbClr val="741B47"/>
              </a:buClr>
              <a:buSzPts val="1800"/>
              <a:buChar char="▹"/>
              <a:defRPr/>
            </a:lvl3pPr>
            <a:lvl4pPr indent="-355600" lvl="3" marL="1828800" rtl="0" algn="l">
              <a:lnSpc>
                <a:spcPct val="110000"/>
              </a:lnSpc>
              <a:spcBef>
                <a:spcPts val="600"/>
              </a:spcBef>
              <a:spcAft>
                <a:spcPts val="0"/>
              </a:spcAft>
              <a:buClr>
                <a:srgbClr val="741B47"/>
              </a:buClr>
              <a:buSzPts val="2000"/>
              <a:buChar char="▹"/>
              <a:defRPr/>
            </a:lvl4pPr>
            <a:lvl5pPr indent="-355600" lvl="4" marL="2286000" rtl="0" algn="l">
              <a:lnSpc>
                <a:spcPct val="110000"/>
              </a:lnSpc>
              <a:spcBef>
                <a:spcPts val="600"/>
              </a:spcBef>
              <a:spcAft>
                <a:spcPts val="0"/>
              </a:spcAft>
              <a:buClr>
                <a:srgbClr val="741B47"/>
              </a:buClr>
              <a:buSzPts val="2000"/>
              <a:buChar char="▹"/>
              <a:defRPr/>
            </a:lvl5pPr>
            <a:lvl6pPr indent="-355600" lvl="5" marL="2743200" rtl="0" algn="l">
              <a:lnSpc>
                <a:spcPct val="110000"/>
              </a:lnSpc>
              <a:spcBef>
                <a:spcPts val="600"/>
              </a:spcBef>
              <a:spcAft>
                <a:spcPts val="0"/>
              </a:spcAft>
              <a:buClr>
                <a:srgbClr val="741B47"/>
              </a:buClr>
              <a:buSzPts val="2000"/>
              <a:buChar char="▹"/>
              <a:defRPr/>
            </a:lvl6pPr>
            <a:lvl7pPr indent="-355600" lvl="6" marL="3200400" rtl="0" algn="l">
              <a:lnSpc>
                <a:spcPct val="110000"/>
              </a:lnSpc>
              <a:spcBef>
                <a:spcPts val="600"/>
              </a:spcBef>
              <a:spcAft>
                <a:spcPts val="0"/>
              </a:spcAft>
              <a:buClr>
                <a:srgbClr val="741B47"/>
              </a:buClr>
              <a:buSzPts val="2000"/>
              <a:buChar char="▹"/>
              <a:defRPr/>
            </a:lvl7pPr>
            <a:lvl8pPr indent="-355600" lvl="7" marL="3657600" rtl="0" algn="l">
              <a:lnSpc>
                <a:spcPct val="110000"/>
              </a:lnSpc>
              <a:spcBef>
                <a:spcPts val="600"/>
              </a:spcBef>
              <a:spcAft>
                <a:spcPts val="0"/>
              </a:spcAft>
              <a:buClr>
                <a:srgbClr val="741B47"/>
              </a:buClr>
              <a:buSzPts val="2000"/>
              <a:buChar char="▹"/>
              <a:defRPr/>
            </a:lvl8pPr>
            <a:lvl9pPr indent="-355600" lvl="8" marL="4114800" rtl="0" algn="l">
              <a:lnSpc>
                <a:spcPct val="110000"/>
              </a:lnSpc>
              <a:spcBef>
                <a:spcPts val="600"/>
              </a:spcBef>
              <a:spcAft>
                <a:spcPts val="0"/>
              </a:spcAft>
              <a:buClr>
                <a:srgbClr val="741B47"/>
              </a:buClr>
              <a:buSzPts val="2000"/>
              <a:buChar char="▹"/>
              <a:defRPr/>
            </a:lvl9pPr>
          </a:lstStyle>
          <a:p/>
        </p:txBody>
      </p:sp>
      <p:sp>
        <p:nvSpPr>
          <p:cNvPr id="65" name="Google Shape;65;p1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66" name="Google Shape;66;p11"/>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67" name="Google Shape;67;p11"/>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9" name="Shape 39"/>
        <p:cNvGrpSpPr/>
        <p:nvPr/>
      </p:nvGrpSpPr>
      <p:grpSpPr>
        <a:xfrm>
          <a:off x="0" y="0"/>
          <a:ext cx="0" cy="0"/>
          <a:chOff x="0" y="0"/>
          <a:chExt cx="0" cy="0"/>
        </a:xfrm>
      </p:grpSpPr>
      <p:sp>
        <p:nvSpPr>
          <p:cNvPr id="40" name="Google Shape;40;p7"/>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41" name="Google Shape;41;p7"/>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42" name="Google Shape;42;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3" name="Google Shape;43;p7"/>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6" name="Google Shape;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Y0IiwiY29udGVudEluc3RhbmNlSWQiOiIxVnF0UkZ3NDBxdWtEV0pLWGdCdHhDMkV5RFFUVUx1RFYxLWU0eVRvSzgtby81Nzg3YTk5Mi00MWQ1LTQyMjMtOTE2Ni1iYTkyZWQzOGYwOTEifQ==pearId=magic-pear-metadata-identifier" TargetMode="External"/><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XJlIGFyZSBvZnRlbiBtdWx0aXBsZSBzdG9yaWVzIGluIGFuIGVwaWMuIiwiVGhlcmUgYXJlIG9mdGVuIG11bHRpcGxlIGVwaWNzIGluIGEgc3RvcnkuIl19pearId=magic-pear-shape-identifier" TargetMode="External"/><Relationship Id="rId7" Type="http://schemas.openxmlformats.org/officeDocument/2006/relationships/image" Target="../media/image23.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E2IiwiY29udGVudEluc3RhbmNlSWQiOiIxVnF0UkZ3NDBxdWtEV0pLWGdCdHhDMkV5RFFUVUx1RFYxLWU0eVRvSzgtby8wYmI4ZTNkYi01ZmE1LTRiOGItOTdjOS1mNDUzYTVlNjJlOGYifQ==pearId=magic-pear-metadata-identifi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nVzZXJzIiwiZGV2ZWxvcG1lbnQgcGxhbnMiLCJpc3N1ZXMiLCJwZXJtaXNzaW9ucyJdfQ==pearId=magic-pear-shape-identifier" TargetMode="External"/><Relationship Id="rId6" Type="http://schemas.openxmlformats.org/officeDocument/2006/relationships/image" Target="../media/image27.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c0IiwiY29udGVudEluc3RhbmNlSWQiOiIxVnF0UkZ3NDBxdWtEV0pLWGdCdHhDMkV5RFFUVUx1RFYxLWU0eVRvSzgtby8xNzAyZTk4Yy02YTg1LTQ2MDQtYTg0YS1iNDU4NDc4YTdjZTgifQ==pearId=magic-pear-metadata-identifier" TargetMode="External"/><Relationship Id="rId8"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 Id="rId5" Type="http://schemas.openxmlformats.org/officeDocument/2006/relationships/image" Target="../media/image7.png"/><Relationship Id="rId6"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DdmOTI2MjAzXzBfNTIiLCJjb250ZW50SW5zdGFuY2VJZCI6IjExTmNjUUZfaEV4QXZLQlBtLW8zUTJRd0o3emNIa2RkZkduNy1tZmVBNkNzLzhiODM0YWRiLWM3MzMtNDkxMy1iYzFhLTM3ZWViZDUxZDllZSJ9pearId=magic-pear-metadata-identifi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32.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A2IiwiY29udGVudEluc3RhbmNlSWQiOiIxVnF0UkZ3NDBxdWtEV0pLWGdCdHhDMkV5RFFUVUx1RFYxLWU0eVRvSzgtby9iZGFlOTgzNC02NTFiLTQ4NDYtYWE5OS04YjljNWFiMzdjNjYifQ==pearId=magic-pear-metadata-identifi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pc3N1ZSdzIHBvc2l0aW9uIGluIHRoZSBwcm9kdWN0IGJhY2tsb2cuIiwiVGhlIGlzc3VlJ3Mgc3RhdHVzIGluIHRoZSB3b3JrZmxvdy4iLCJUaGUgcG9zaXRpb24gb2YgdGhlIGlzc3VlIGluIHRoZSBzcHJpbnQgYmFja2xvZy4iXX0=pearId=magic-pear-shape-identifier" TargetMode="External"/><Relationship Id="rId7" Type="http://schemas.openxmlformats.org/officeDocument/2006/relationships/image" Target="../media/image41.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I2IiwiY29udGVudEluc3RhbmNlSWQiOiIxVnF0UkZ3NDBxdWtEV0pLWGdCdHhDMkV5RFFUVUx1RFYxLWU0eVRvSzgtby9jZWQ2OTU0ZC0xNzhhLTQ2NWQtYjNiNi1hZWNjMzkwMTZhMzcifQ==pearId=magic-pear-metadata-identifi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7.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4.png"/><Relationship Id="rId10" Type="http://schemas.openxmlformats.org/officeDocument/2006/relationships/image" Target="../media/image46.png"/><Relationship Id="rId9"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8.png"/><Relationship Id="rId8"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7" Type="http://schemas.openxmlformats.org/officeDocument/2006/relationships/image" Target="../media/image12.png"/><Relationship Id="rId8"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YxIiwiY29udGVudEluc3RhbmNlSWQiOiIxMU5jY1FGX2hFeEF2S0JQbS1vM1EyUXdKN3pjSGtkZGZHbjctbWZlQTZDcy8zNGQyMWVmZi1kZmVmLTRjYzEtYmY3ZC1lNWIzNjk4NjU5YTIifQ==pearId=magic-pear-metadata-identifi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ZlbG9jaXR5IENoYXJ0IiwiQnVybmRvd24gQ2hhcnQiLCJTcHJpbnQgUmVwb3J0Il19pearId=magic-pear-shape-identifier" TargetMode="External"/><Relationship Id="rId7" Type="http://schemas.openxmlformats.org/officeDocument/2006/relationships/image" Target="../media/image61.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ESFZjX294U1FnTmFBYWNqeGJGVXRaRmdmblFJeFljd1dqWERHVHZNck9ZIiwiY29udGVudElkIjoiY3VzdG9tLXJlc3BvbnNlLW11bHRpcGxlQ2hvaWNlIiwic2xpZGVJZCI6ImdiZGIyOWIxNDI3XzBfMTg4IiwiY29udGVudEluc3RhbmNlSWQiOiIxREhWY19veFNRZ05hQWFjanhiRlV0WkZnZm5RSXhZY3dXalhER1R2TXJPWS8yNTU0ZGNkMC1mYzU3LTQ4NzgtOGU2MS0wZmNiNzBmNDIyMTcifQ==pearId=magic-pear-metadata-identifi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4" Type="http://schemas.openxmlformats.org/officeDocument/2006/relationships/hyperlink" Target="https://create.kahoot.it/details/scrum/bd3787ab-ac4d-41a2-9706-a9ec1b6acf9a" TargetMode="External"/><Relationship Id="rId5"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13.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g2IiwiY29udGVudEluc3RhbmNlSWQiOiIxVnF0UkZ3NDBxdWtEV0pLWGdCdHhDMkV5RFFUVUx1RFYxLWU0eVRvSzgtby80MGRkZjFmMS04YjgxLTRkOTItYTAxNC04OWVhNzUyMjlhNGIifQ==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FueSBtZW1iZXJvZiB0aGUgdGVhbSIsIkppcmEgQWRtaW5pc3RyYXRvciIsIlNjcnVtIE1hc3RlciIsIlByb2plY3QgTGVhZCJdfQ==pearId=magic-pear-shape-identifier" TargetMode="External"/><Relationship Id="rId7" Type="http://schemas.openxmlformats.org/officeDocument/2006/relationships/image" Target="../media/image10.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k2IiwiY29udGVudEluc3RhbmNlSWQiOiIxVnF0UkZ3NDBxdWtEV0pLWGdCdHhDMkV5RFFUVUx1RFYxLWU0eVRvSzgtby8xZjNmYjdmZS1hMDAxLTQ4YzItYTQ5MS00OWM0MGU0ZDVkZTEifQ==pearId=magic-pear-metadata-identifi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25"/>
          <p:cNvGrpSpPr/>
          <p:nvPr/>
        </p:nvGrpSpPr>
        <p:grpSpPr>
          <a:xfrm>
            <a:off x="5122427" y="668001"/>
            <a:ext cx="3841143" cy="3893303"/>
            <a:chOff x="5122427" y="668001"/>
            <a:chExt cx="3841143" cy="3893303"/>
          </a:xfrm>
        </p:grpSpPr>
        <p:grpSp>
          <p:nvGrpSpPr>
            <p:cNvPr id="123" name="Google Shape;123;p25"/>
            <p:cNvGrpSpPr/>
            <p:nvPr/>
          </p:nvGrpSpPr>
          <p:grpSpPr>
            <a:xfrm>
              <a:off x="5144045" y="893590"/>
              <a:ext cx="2833667" cy="2964311"/>
              <a:chOff x="3860721" y="1330073"/>
              <a:chExt cx="3544299" cy="3707706"/>
            </a:xfrm>
          </p:grpSpPr>
          <p:sp>
            <p:nvSpPr>
              <p:cNvPr id="124" name="Google Shape;124;p2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1" name="Google Shape;231;p25"/>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5"/>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5"/>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5"/>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5"/>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5"/>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5"/>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5"/>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5"/>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5"/>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5"/>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5"/>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5"/>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5"/>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5"/>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5"/>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5"/>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5"/>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5"/>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5"/>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5"/>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5"/>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5"/>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5"/>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5"/>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5"/>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5"/>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5"/>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5"/>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5"/>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5"/>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2" name="Google Shape;262;p25"/>
            <p:cNvGrpSpPr/>
            <p:nvPr/>
          </p:nvGrpSpPr>
          <p:grpSpPr>
            <a:xfrm flipH="1">
              <a:off x="5678143" y="1227582"/>
              <a:ext cx="345795" cy="1043508"/>
              <a:chOff x="5678143" y="1151382"/>
              <a:chExt cx="345795" cy="1043508"/>
            </a:xfrm>
          </p:grpSpPr>
          <p:sp>
            <p:nvSpPr>
              <p:cNvPr id="263" name="Google Shape;263;p25"/>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5"/>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5"/>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5"/>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5"/>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5"/>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5"/>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5"/>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5"/>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5"/>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5"/>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5"/>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5"/>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5"/>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5"/>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5"/>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5"/>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0" name="Google Shape;280;p25"/>
            <p:cNvGrpSpPr/>
            <p:nvPr/>
          </p:nvGrpSpPr>
          <p:grpSpPr>
            <a:xfrm>
              <a:off x="5122427" y="3292365"/>
              <a:ext cx="823270" cy="1268939"/>
              <a:chOff x="5490177" y="3555452"/>
              <a:chExt cx="823270" cy="1268939"/>
            </a:xfrm>
          </p:grpSpPr>
          <p:sp>
            <p:nvSpPr>
              <p:cNvPr id="281" name="Google Shape;281;p25"/>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5"/>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5"/>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5"/>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5"/>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5"/>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5"/>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5"/>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5"/>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5"/>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5"/>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5"/>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5"/>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5"/>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5"/>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5"/>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5"/>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5"/>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5"/>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5"/>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5"/>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5"/>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5"/>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5"/>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5"/>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5"/>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5"/>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5"/>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5"/>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5"/>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5"/>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2" name="Google Shape;312;p25"/>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5"/>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5"/>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5"/>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5"/>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5"/>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5"/>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5"/>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5"/>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5"/>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5"/>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5"/>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5"/>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5"/>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5"/>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5"/>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5"/>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5"/>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5"/>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5"/>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5"/>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5"/>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5"/>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5"/>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5"/>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5"/>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5"/>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5"/>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5"/>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5"/>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5"/>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5"/>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5"/>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5"/>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8" name="Google Shape;348;p25"/>
            <p:cNvGrpSpPr/>
            <p:nvPr/>
          </p:nvGrpSpPr>
          <p:grpSpPr>
            <a:xfrm>
              <a:off x="6544681" y="927100"/>
              <a:ext cx="264550" cy="200503"/>
              <a:chOff x="6621095" y="1452181"/>
              <a:chExt cx="330893" cy="250785"/>
            </a:xfrm>
          </p:grpSpPr>
          <p:sp>
            <p:nvSpPr>
              <p:cNvPr id="349" name="Google Shape;349;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4" name="Google Shape;354;p25"/>
            <p:cNvGrpSpPr/>
            <p:nvPr/>
          </p:nvGrpSpPr>
          <p:grpSpPr>
            <a:xfrm>
              <a:off x="7210360" y="1314224"/>
              <a:ext cx="264550" cy="200503"/>
              <a:chOff x="6621095" y="1452181"/>
              <a:chExt cx="330893" cy="250785"/>
            </a:xfrm>
          </p:grpSpPr>
          <p:sp>
            <p:nvSpPr>
              <p:cNvPr id="355" name="Google Shape;355;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0" name="Google Shape;360;p25"/>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5"/>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2" name="Google Shape;362;p25"/>
            <p:cNvGrpSpPr/>
            <p:nvPr/>
          </p:nvGrpSpPr>
          <p:grpSpPr>
            <a:xfrm flipH="1">
              <a:off x="8183211" y="2407472"/>
              <a:ext cx="780359" cy="1195999"/>
              <a:chOff x="3975528" y="3303922"/>
              <a:chExt cx="780359" cy="1195999"/>
            </a:xfrm>
          </p:grpSpPr>
          <p:sp>
            <p:nvSpPr>
              <p:cNvPr id="363" name="Google Shape;363;p25"/>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5"/>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5"/>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5"/>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5"/>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5"/>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5"/>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5"/>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5"/>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5"/>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5"/>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5"/>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5"/>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5"/>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5"/>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25"/>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5"/>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5"/>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5"/>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5"/>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89" name="Google Shape;389;p25"/>
              <p:cNvGrpSpPr/>
              <p:nvPr/>
            </p:nvGrpSpPr>
            <p:grpSpPr>
              <a:xfrm flipH="1">
                <a:off x="4321769" y="3621401"/>
                <a:ext cx="239005" cy="181217"/>
                <a:chOff x="6621095" y="1452181"/>
                <a:chExt cx="330893" cy="250785"/>
              </a:xfrm>
            </p:grpSpPr>
            <p:sp>
              <p:nvSpPr>
                <p:cNvPr id="390" name="Google Shape;390;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5" name="Google Shape;395;p25"/>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25"/>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7" name="Google Shape;397;p25"/>
          <p:cNvSpPr txBox="1"/>
          <p:nvPr/>
        </p:nvSpPr>
        <p:spPr>
          <a:xfrm>
            <a:off x="1090750" y="1930575"/>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tr-TR" sz="4800">
                <a:solidFill>
                  <a:srgbClr val="741B47"/>
                </a:solidFill>
                <a:latin typeface="Raleway Medium"/>
                <a:ea typeface="Raleway Medium"/>
                <a:cs typeface="Raleway Medium"/>
                <a:sym typeface="Raleway Medium"/>
              </a:rPr>
              <a:t>Jira Sof</a:t>
            </a:r>
            <a:r>
              <a:rPr lang="tr-TR" sz="4800">
                <a:solidFill>
                  <a:srgbClr val="741B47"/>
                </a:solidFill>
                <a:latin typeface="Raleway Medium"/>
                <a:ea typeface="Raleway Medium"/>
                <a:cs typeface="Raleway Medium"/>
                <a:sym typeface="Raleway Medium"/>
              </a:rPr>
              <a:t>tware</a:t>
            </a:r>
            <a:endParaRPr sz="4800">
              <a:solidFill>
                <a:srgbClr val="741B47"/>
              </a:solidFill>
              <a:latin typeface="Raleway Medium"/>
              <a:ea typeface="Raleway Medium"/>
              <a:cs typeface="Raleway Medium"/>
              <a:sym typeface="Raleway Medium"/>
            </a:endParaRPr>
          </a:p>
          <a:p>
            <a:pPr indent="0" lvl="0" marL="0" rtl="0" algn="l">
              <a:lnSpc>
                <a:spcPct val="90000"/>
              </a:lnSpc>
              <a:spcBef>
                <a:spcPts val="0"/>
              </a:spcBef>
              <a:spcAft>
                <a:spcPts val="0"/>
              </a:spcAft>
              <a:buNone/>
            </a:pPr>
            <a:r>
              <a:rPr lang="tr-TR" sz="2200">
                <a:solidFill>
                  <a:srgbClr val="741B47"/>
                </a:solidFill>
                <a:latin typeface="Raleway Medium"/>
                <a:ea typeface="Raleway Medium"/>
                <a:cs typeface="Raleway Medium"/>
                <a:sym typeface="Raleway Medium"/>
              </a:rPr>
              <a:t>Jira Software for Scrum</a:t>
            </a:r>
            <a:endParaRPr sz="2200">
              <a:solidFill>
                <a:srgbClr val="741B47"/>
              </a:solidFill>
              <a:latin typeface="Raleway Medium"/>
              <a:ea typeface="Raleway Medium"/>
              <a:cs typeface="Raleway Medium"/>
              <a:sym typeface="Raleway Medium"/>
            </a:endParaRPr>
          </a:p>
        </p:txBody>
      </p:sp>
      <p:pic>
        <p:nvPicPr>
          <p:cNvPr id="398" name="Google Shape;398;p25"/>
          <p:cNvPicPr preferRelativeResize="0"/>
          <p:nvPr/>
        </p:nvPicPr>
        <p:blipFill rotWithShape="1">
          <a:blip r:embed="rId3">
            <a:alphaModFix/>
          </a:blip>
          <a:srcRect b="0" l="0" r="86824" t="0"/>
          <a:stretch/>
        </p:blipFill>
        <p:spPr>
          <a:xfrm>
            <a:off x="2262925" y="823100"/>
            <a:ext cx="1206500" cy="119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74" name="Google Shape;474;p34"/>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Scrum Backlog</a:t>
            </a:r>
            <a:endParaRPr sz="4000">
              <a:solidFill>
                <a:srgbClr val="741B47"/>
              </a:solidFill>
              <a:latin typeface="Raleway Medium"/>
              <a:ea typeface="Raleway Medium"/>
              <a:cs typeface="Raleway Medium"/>
              <a:sym typeface="Raleway Medium"/>
            </a:endParaRPr>
          </a:p>
        </p:txBody>
      </p:sp>
      <p:pic>
        <p:nvPicPr>
          <p:cNvPr descr="Using Scrum Backlog" id="475" name="Google Shape;475;p34"/>
          <p:cNvPicPr preferRelativeResize="0"/>
          <p:nvPr/>
        </p:nvPicPr>
        <p:blipFill rotWithShape="1">
          <a:blip r:embed="rId3">
            <a:alphaModFix/>
          </a:blip>
          <a:srcRect b="0" l="0" r="0" t="0"/>
          <a:stretch/>
        </p:blipFill>
        <p:spPr>
          <a:xfrm>
            <a:off x="212931" y="1029139"/>
            <a:ext cx="4879219" cy="3085220"/>
          </a:xfrm>
          <a:prstGeom prst="rect">
            <a:avLst/>
          </a:prstGeom>
          <a:noFill/>
          <a:ln>
            <a:noFill/>
          </a:ln>
        </p:spPr>
      </p:pic>
      <p:sp>
        <p:nvSpPr>
          <p:cNvPr id="476" name="Google Shape;476;p34"/>
          <p:cNvSpPr txBox="1"/>
          <p:nvPr/>
        </p:nvSpPr>
        <p:spPr>
          <a:xfrm>
            <a:off x="5134425" y="1085550"/>
            <a:ext cx="3824700" cy="27678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0000"/>
              </a:lnSpc>
              <a:spcBef>
                <a:spcPts val="600"/>
              </a:spcBef>
              <a:spcAft>
                <a:spcPts val="0"/>
              </a:spcAft>
              <a:buClr>
                <a:srgbClr val="741B47"/>
              </a:buClr>
              <a:buSzPts val="1800"/>
              <a:buFont typeface="Montserrat Light"/>
              <a:buChar char="▸"/>
            </a:pPr>
            <a:r>
              <a:rPr lang="tr-TR" sz="1800">
                <a:solidFill>
                  <a:srgbClr val="002060"/>
                </a:solidFill>
                <a:latin typeface="Montserrat SemiBold"/>
                <a:ea typeface="Montserrat SemiBold"/>
                <a:cs typeface="Montserrat SemiBold"/>
                <a:sym typeface="Montserrat SemiBold"/>
              </a:rPr>
              <a:t>A backlog is a list of issues that can be created for your project. </a:t>
            </a:r>
            <a:endParaRPr sz="1800">
              <a:solidFill>
                <a:srgbClr val="002060"/>
              </a:solidFill>
              <a:latin typeface="Montserrat SemiBold"/>
              <a:ea typeface="Montserrat SemiBold"/>
              <a:cs typeface="Montserrat SemiBold"/>
              <a:sym typeface="Montserrat SemiBold"/>
            </a:endParaRPr>
          </a:p>
          <a:p>
            <a:pPr indent="-342900" lvl="0" marL="457200" marR="0" rtl="0" algn="just">
              <a:lnSpc>
                <a:spcPct val="110000"/>
              </a:lnSpc>
              <a:spcBef>
                <a:spcPts val="600"/>
              </a:spcBef>
              <a:spcAft>
                <a:spcPts val="0"/>
              </a:spcAft>
              <a:buClr>
                <a:srgbClr val="741B47"/>
              </a:buClr>
              <a:buSzPts val="1800"/>
              <a:buFont typeface="Montserrat Light"/>
              <a:buChar char="▸"/>
            </a:pPr>
            <a:r>
              <a:rPr lang="tr-TR" sz="1800">
                <a:solidFill>
                  <a:srgbClr val="002060"/>
                </a:solidFill>
                <a:latin typeface="Montserrat SemiBold"/>
                <a:ea typeface="Montserrat SemiBold"/>
                <a:cs typeface="Montserrat SemiBold"/>
                <a:sym typeface="Montserrat SemiBold"/>
              </a:rPr>
              <a:t>You can create issues and sprints in the backlog. </a:t>
            </a:r>
            <a:endParaRPr sz="1800">
              <a:solidFill>
                <a:srgbClr val="002060"/>
              </a:solidFill>
              <a:latin typeface="Montserrat SemiBold"/>
              <a:ea typeface="Montserrat SemiBold"/>
              <a:cs typeface="Montserrat SemiBold"/>
              <a:sym typeface="Montserrat SemiBold"/>
            </a:endParaRPr>
          </a:p>
          <a:p>
            <a:pPr indent="-342900" lvl="0" marL="457200" marR="0" rtl="0" algn="just">
              <a:lnSpc>
                <a:spcPct val="110000"/>
              </a:lnSpc>
              <a:spcBef>
                <a:spcPts val="600"/>
              </a:spcBef>
              <a:spcAft>
                <a:spcPts val="0"/>
              </a:spcAft>
              <a:buClr>
                <a:srgbClr val="741B47"/>
              </a:buClr>
              <a:buSzPts val="1800"/>
              <a:buFont typeface="Montserrat Light"/>
              <a:buChar char="▸"/>
            </a:pPr>
            <a:r>
              <a:rPr lang="tr-TR" sz="1800">
                <a:solidFill>
                  <a:srgbClr val="002060"/>
                </a:solidFill>
                <a:latin typeface="Montserrat SemiBold"/>
                <a:ea typeface="Montserrat SemiBold"/>
                <a:cs typeface="Montserrat SemiBold"/>
                <a:sym typeface="Montserrat SemiBold"/>
              </a:rPr>
              <a:t>Then, you can add issues to a sprint so that your team can work on it. </a:t>
            </a:r>
            <a:endParaRPr sz="1800">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80" name="Shape 480"/>
        <p:cNvGrpSpPr/>
        <p:nvPr/>
      </p:nvGrpSpPr>
      <p:grpSpPr>
        <a:xfrm>
          <a:off x="0" y="0"/>
          <a:ext cx="0" cy="0"/>
          <a:chOff x="0" y="0"/>
          <a:chExt cx="0" cy="0"/>
        </a:xfrm>
      </p:grpSpPr>
      <p:sp>
        <p:nvSpPr>
          <p:cNvPr id="481" name="Google Shape;481;p3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All members of the team can view and use the boards.</a:t>
            </a:r>
            <a:endParaRPr sz="3100">
              <a:solidFill>
                <a:srgbClr val="4A86E8"/>
              </a:solidFill>
              <a:latin typeface="Proxima Nova Semibold"/>
              <a:ea typeface="Proxima Nova Semibold"/>
              <a:cs typeface="Proxima Nova Semibold"/>
              <a:sym typeface="Proxima Nova Semibold"/>
            </a:endParaRPr>
          </a:p>
        </p:txBody>
      </p:sp>
      <p:pic>
        <p:nvPicPr>
          <p:cNvPr id="483" name="Google Shape;483;p35"/>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484" name="Google Shape;484;p35"/>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485" name="Google Shape;485;p35"/>
          <p:cNvPicPr preferRelativeResize="0"/>
          <p:nvPr/>
        </p:nvPicPr>
        <p:blipFill>
          <a:blip r:embed="rId5">
            <a:alphaModFix/>
          </a:blip>
          <a:stretch>
            <a:fillRect/>
          </a:stretch>
        </p:blipFill>
        <p:spPr>
          <a:xfrm>
            <a:off x="1736050" y="849625"/>
            <a:ext cx="1206525" cy="1206525"/>
          </a:xfrm>
          <a:prstGeom prst="rect">
            <a:avLst/>
          </a:prstGeom>
          <a:noFill/>
          <a:ln>
            <a:noFill/>
          </a:ln>
        </p:spPr>
      </p:pic>
      <p:pic>
        <p:nvPicPr>
          <p:cNvPr id="486" name="Google Shape;486;p35"/>
          <p:cNvPicPr preferRelativeResize="0"/>
          <p:nvPr/>
        </p:nvPicPr>
        <p:blipFill>
          <a:blip r:embed="rId6">
            <a:alphaModFix/>
          </a:blip>
          <a:stretch>
            <a:fillRect/>
          </a:stretch>
        </p:blipFill>
        <p:spPr>
          <a:xfrm rot="-10345301">
            <a:off x="3546850" y="832425"/>
            <a:ext cx="1206526" cy="1206526"/>
          </a:xfrm>
          <a:prstGeom prst="rect">
            <a:avLst/>
          </a:prstGeom>
          <a:noFill/>
          <a:ln>
            <a:noFill/>
          </a:ln>
        </p:spPr>
      </p:pic>
      <p:pic>
        <p:nvPicPr>
          <p:cNvPr id="487" name="Google Shape;487;p35">
            <a:hlinkClick r:id="rId7"/>
          </p:cNvPr>
          <p:cNvPicPr preferRelativeResize="0"/>
          <p:nvPr/>
        </p:nvPicPr>
        <p:blipFill>
          <a:blip r:embed="rId8">
            <a:alphaModFix/>
          </a:blip>
          <a:stretch>
            <a:fillRect/>
          </a:stretch>
        </p:blipFill>
        <p:spPr>
          <a:xfrm>
            <a:off x="0" y="4429125"/>
            <a:ext cx="9144000" cy="714375"/>
          </a:xfrm>
          <a:prstGeom prst="rect">
            <a:avLst/>
          </a:prstGeom>
          <a:noFill/>
          <a:ln>
            <a:noFill/>
          </a:ln>
        </p:spPr>
      </p:pic>
      <p:sp>
        <p:nvSpPr>
          <p:cNvPr id="488" name="Google Shape;488;p35">
            <a:hlinkClick r:id="rId9"/>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6"/>
          <p:cNvSpPr txBox="1"/>
          <p:nvPr>
            <p:ph type="ctrTitle"/>
          </p:nvPr>
        </p:nvSpPr>
        <p:spPr>
          <a:xfrm>
            <a:off x="1068875" y="2317500"/>
            <a:ext cx="6387900" cy="5085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a:t>
            </a:r>
            <a:r>
              <a:rPr lang="tr-TR" sz="4000">
                <a:solidFill>
                  <a:srgbClr val="741B47"/>
                </a:solidFill>
                <a:latin typeface="Raleway Medium"/>
                <a:ea typeface="Raleway Medium"/>
                <a:cs typeface="Raleway Medium"/>
                <a:sym typeface="Raleway Medium"/>
              </a:rPr>
              <a:t> Issues</a:t>
            </a:r>
            <a:endParaRPr sz="3600">
              <a:solidFill>
                <a:srgbClr val="741B47"/>
              </a:solidFill>
              <a:latin typeface="Raleway Medium"/>
              <a:ea typeface="Raleway Medium"/>
              <a:cs typeface="Raleway Medium"/>
              <a:sym typeface="Raleway Medium"/>
            </a:endParaRPr>
          </a:p>
        </p:txBody>
      </p:sp>
      <p:sp>
        <p:nvSpPr>
          <p:cNvPr id="494" name="Google Shape;494;p3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00" name="Google Shape;500;p3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an Issue?</a:t>
            </a:r>
            <a:endParaRPr/>
          </a:p>
        </p:txBody>
      </p:sp>
      <p:sp>
        <p:nvSpPr>
          <p:cNvPr id="501" name="Google Shape;501;p37"/>
          <p:cNvSpPr/>
          <p:nvPr/>
        </p:nvSpPr>
        <p:spPr>
          <a:xfrm>
            <a:off x="597900" y="857250"/>
            <a:ext cx="7948200" cy="84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200">
                <a:solidFill>
                  <a:srgbClr val="4A1E1E"/>
                </a:solidFill>
                <a:latin typeface="Montserrat"/>
                <a:ea typeface="Montserrat"/>
                <a:cs typeface="Montserrat"/>
                <a:sym typeface="Montserrat"/>
              </a:rPr>
              <a:t>In Jira, teams use </a:t>
            </a:r>
            <a:r>
              <a:rPr b="1" lang="tr-TR" sz="2200">
                <a:solidFill>
                  <a:srgbClr val="4A1E1E"/>
                </a:solidFill>
                <a:latin typeface="Montserrat"/>
                <a:ea typeface="Montserrat"/>
                <a:cs typeface="Montserrat"/>
                <a:sym typeface="Montserrat"/>
              </a:rPr>
              <a:t>issues </a:t>
            </a:r>
            <a:r>
              <a:rPr lang="tr-TR" sz="2200">
                <a:solidFill>
                  <a:srgbClr val="4A1E1E"/>
                </a:solidFill>
                <a:latin typeface="Montserrat"/>
                <a:ea typeface="Montserrat"/>
                <a:cs typeface="Montserrat"/>
                <a:sym typeface="Montserrat"/>
              </a:rPr>
              <a:t>to track individual pieces of work that must be completed.</a:t>
            </a:r>
            <a:endParaRPr sz="2200">
              <a:latin typeface="Montserrat"/>
              <a:ea typeface="Montserrat"/>
              <a:cs typeface="Montserrat"/>
              <a:sym typeface="Montserrat"/>
            </a:endParaRPr>
          </a:p>
        </p:txBody>
      </p:sp>
      <p:pic>
        <p:nvPicPr>
          <p:cNvPr id="502" name="Google Shape;502;p37"/>
          <p:cNvPicPr preferRelativeResize="0"/>
          <p:nvPr/>
        </p:nvPicPr>
        <p:blipFill>
          <a:blip r:embed="rId3">
            <a:alphaModFix/>
          </a:blip>
          <a:stretch>
            <a:fillRect/>
          </a:stretch>
        </p:blipFill>
        <p:spPr>
          <a:xfrm>
            <a:off x="1728775" y="1941300"/>
            <a:ext cx="5686425" cy="236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08" name="Google Shape;508;p38"/>
          <p:cNvSpPr txBox="1"/>
          <p:nvPr>
            <p:ph type="title"/>
          </p:nvPr>
        </p:nvSpPr>
        <p:spPr>
          <a:xfrm>
            <a:off x="431800" y="173800"/>
            <a:ext cx="5640900" cy="52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Types</a:t>
            </a:r>
            <a:endParaRPr sz="4000">
              <a:solidFill>
                <a:srgbClr val="741B47"/>
              </a:solidFill>
              <a:latin typeface="Raleway Medium"/>
              <a:ea typeface="Raleway Medium"/>
              <a:cs typeface="Raleway Medium"/>
              <a:sym typeface="Raleway Medium"/>
            </a:endParaRPr>
          </a:p>
        </p:txBody>
      </p:sp>
      <p:pic>
        <p:nvPicPr>
          <p:cNvPr id="509" name="Google Shape;509;p38"/>
          <p:cNvPicPr preferRelativeResize="0"/>
          <p:nvPr/>
        </p:nvPicPr>
        <p:blipFill rotWithShape="1">
          <a:blip r:embed="rId3">
            <a:alphaModFix/>
          </a:blip>
          <a:srcRect b="0" l="0" r="0" t="0"/>
          <a:stretch/>
        </p:blipFill>
        <p:spPr>
          <a:xfrm>
            <a:off x="-266571" y="928204"/>
            <a:ext cx="4907209" cy="3498208"/>
          </a:xfrm>
          <a:prstGeom prst="rect">
            <a:avLst/>
          </a:prstGeom>
          <a:noFill/>
          <a:ln>
            <a:noFill/>
          </a:ln>
        </p:spPr>
      </p:pic>
      <p:sp>
        <p:nvSpPr>
          <p:cNvPr id="510" name="Google Shape;510;p38"/>
          <p:cNvSpPr txBox="1"/>
          <p:nvPr/>
        </p:nvSpPr>
        <p:spPr>
          <a:xfrm>
            <a:off x="4285225" y="3122053"/>
            <a:ext cx="4554000" cy="615000"/>
          </a:xfrm>
          <a:prstGeom prst="rect">
            <a:avLst/>
          </a:prstGeom>
          <a:solidFill>
            <a:srgbClr val="D0E0E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tr-TR" sz="1600" u="none" cap="none" strike="noStrike">
                <a:solidFill>
                  <a:srgbClr val="5600FB"/>
                </a:solidFill>
                <a:latin typeface="Arial"/>
                <a:ea typeface="Arial"/>
                <a:cs typeface="Arial"/>
                <a:sym typeface="Arial"/>
              </a:rPr>
              <a:t>Subtask</a:t>
            </a:r>
            <a:r>
              <a:rPr b="1" i="0" lang="tr-TR" sz="1600" u="none" cap="none" strike="noStrike"/>
              <a:t>: A subtask can be considered as a smaller piece of a story.</a:t>
            </a:r>
            <a:endParaRPr b="1"/>
          </a:p>
        </p:txBody>
      </p:sp>
      <p:pic>
        <p:nvPicPr>
          <p:cNvPr id="511" name="Google Shape;511;p38"/>
          <p:cNvPicPr preferRelativeResize="0"/>
          <p:nvPr/>
        </p:nvPicPr>
        <p:blipFill>
          <a:blip r:embed="rId4">
            <a:alphaModFix/>
          </a:blip>
          <a:stretch>
            <a:fillRect/>
          </a:stretch>
        </p:blipFill>
        <p:spPr>
          <a:xfrm>
            <a:off x="2731375" y="3904063"/>
            <a:ext cx="360000" cy="360000"/>
          </a:xfrm>
          <a:prstGeom prst="rect">
            <a:avLst/>
          </a:prstGeom>
          <a:noFill/>
          <a:ln>
            <a:noFill/>
          </a:ln>
        </p:spPr>
      </p:pic>
      <p:pic>
        <p:nvPicPr>
          <p:cNvPr id="512" name="Google Shape;512;p38"/>
          <p:cNvPicPr preferRelativeResize="0"/>
          <p:nvPr/>
        </p:nvPicPr>
        <p:blipFill>
          <a:blip r:embed="rId5">
            <a:alphaModFix/>
          </a:blip>
          <a:stretch>
            <a:fillRect/>
          </a:stretch>
        </p:blipFill>
        <p:spPr>
          <a:xfrm>
            <a:off x="2007038" y="1089663"/>
            <a:ext cx="360000" cy="360000"/>
          </a:xfrm>
          <a:prstGeom prst="rect">
            <a:avLst/>
          </a:prstGeom>
          <a:noFill/>
          <a:ln>
            <a:noFill/>
          </a:ln>
        </p:spPr>
      </p:pic>
      <p:pic>
        <p:nvPicPr>
          <p:cNvPr id="513" name="Google Shape;513;p38"/>
          <p:cNvPicPr preferRelativeResize="0"/>
          <p:nvPr/>
        </p:nvPicPr>
        <p:blipFill>
          <a:blip r:embed="rId6">
            <a:alphaModFix/>
          </a:blip>
          <a:stretch>
            <a:fillRect/>
          </a:stretch>
        </p:blipFill>
        <p:spPr>
          <a:xfrm>
            <a:off x="1305425" y="3904063"/>
            <a:ext cx="360000" cy="360000"/>
          </a:xfrm>
          <a:prstGeom prst="rect">
            <a:avLst/>
          </a:prstGeom>
          <a:noFill/>
          <a:ln>
            <a:noFill/>
          </a:ln>
        </p:spPr>
      </p:pic>
      <p:pic>
        <p:nvPicPr>
          <p:cNvPr id="514" name="Google Shape;514;p38"/>
          <p:cNvPicPr preferRelativeResize="0"/>
          <p:nvPr/>
        </p:nvPicPr>
        <p:blipFill>
          <a:blip r:embed="rId7">
            <a:alphaModFix/>
          </a:blip>
          <a:stretch>
            <a:fillRect/>
          </a:stretch>
        </p:blipFill>
        <p:spPr>
          <a:xfrm>
            <a:off x="844225" y="1921838"/>
            <a:ext cx="360000" cy="360000"/>
          </a:xfrm>
          <a:prstGeom prst="rect">
            <a:avLst/>
          </a:prstGeom>
          <a:noFill/>
          <a:ln>
            <a:noFill/>
          </a:ln>
        </p:spPr>
      </p:pic>
      <p:pic>
        <p:nvPicPr>
          <p:cNvPr id="515" name="Google Shape;515;p38"/>
          <p:cNvPicPr preferRelativeResize="0"/>
          <p:nvPr/>
        </p:nvPicPr>
        <p:blipFill>
          <a:blip r:embed="rId8">
            <a:alphaModFix/>
          </a:blip>
          <a:stretch>
            <a:fillRect/>
          </a:stretch>
        </p:blipFill>
        <p:spPr>
          <a:xfrm>
            <a:off x="3200400" y="1921838"/>
            <a:ext cx="360000" cy="360000"/>
          </a:xfrm>
          <a:prstGeom prst="rect">
            <a:avLst/>
          </a:prstGeom>
          <a:noFill/>
          <a:ln>
            <a:noFill/>
          </a:ln>
        </p:spPr>
      </p:pic>
      <p:sp>
        <p:nvSpPr>
          <p:cNvPr id="516" name="Google Shape;516;p38"/>
          <p:cNvSpPr txBox="1"/>
          <p:nvPr/>
        </p:nvSpPr>
        <p:spPr>
          <a:xfrm>
            <a:off x="4285225" y="554800"/>
            <a:ext cx="4554000" cy="615000"/>
          </a:xfrm>
          <a:prstGeom prst="rect">
            <a:avLst/>
          </a:prstGeom>
          <a:solidFill>
            <a:srgbClr val="B4A7D6"/>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tr-TR" sz="1600" u="none" cap="none" strike="noStrike">
                <a:solidFill>
                  <a:srgbClr val="5600FB"/>
                </a:solidFill>
                <a:latin typeface="Arial"/>
                <a:ea typeface="Arial"/>
                <a:cs typeface="Arial"/>
                <a:sym typeface="Arial"/>
              </a:rPr>
              <a:t>Epic	</a:t>
            </a:r>
            <a:r>
              <a:rPr b="1" i="0" lang="tr-TR" sz="1600" u="none" cap="none" strike="noStrike"/>
              <a:t>: An epic is a set of jobs that can be divided into manageable user stories.</a:t>
            </a:r>
            <a:endParaRPr b="1"/>
          </a:p>
        </p:txBody>
      </p:sp>
      <p:sp>
        <p:nvSpPr>
          <p:cNvPr id="517" name="Google Shape;517;p38"/>
          <p:cNvSpPr txBox="1"/>
          <p:nvPr/>
        </p:nvSpPr>
        <p:spPr>
          <a:xfrm>
            <a:off x="4285225" y="2266306"/>
            <a:ext cx="4554000" cy="615000"/>
          </a:xfrm>
          <a:prstGeom prst="rect">
            <a:avLst/>
          </a:prstGeom>
          <a:solidFill>
            <a:srgbClr val="CAE5F2"/>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tr-TR" sz="1600" u="none" cap="none" strike="noStrike">
                <a:solidFill>
                  <a:srgbClr val="5600FB"/>
                </a:solidFill>
                <a:latin typeface="Arial"/>
                <a:ea typeface="Arial"/>
                <a:cs typeface="Arial"/>
                <a:sym typeface="Arial"/>
              </a:rPr>
              <a:t>Task	</a:t>
            </a:r>
            <a:r>
              <a:rPr b="1" i="0" lang="tr-TR" sz="1600" u="none" cap="none" strike="noStrike"/>
              <a:t>: A task represents the job that needs to be done.</a:t>
            </a:r>
            <a:endParaRPr b="1"/>
          </a:p>
        </p:txBody>
      </p:sp>
      <p:sp>
        <p:nvSpPr>
          <p:cNvPr id="518" name="Google Shape;518;p38"/>
          <p:cNvSpPr txBox="1"/>
          <p:nvPr/>
        </p:nvSpPr>
        <p:spPr>
          <a:xfrm>
            <a:off x="4285225" y="1410541"/>
            <a:ext cx="4554000" cy="615000"/>
          </a:xfrm>
          <a:prstGeom prst="rect">
            <a:avLst/>
          </a:prstGeom>
          <a:solidFill>
            <a:srgbClr val="B6D7A8"/>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tr-TR" sz="1600" u="none" cap="none" strike="noStrike">
                <a:solidFill>
                  <a:srgbClr val="5600FB"/>
                </a:solidFill>
                <a:latin typeface="Arial"/>
                <a:ea typeface="Arial"/>
                <a:cs typeface="Arial"/>
                <a:sym typeface="Arial"/>
              </a:rPr>
              <a:t>Story	</a:t>
            </a:r>
            <a:r>
              <a:rPr b="1" i="0" lang="tr-TR" sz="1600" u="none" cap="none" strike="noStrike"/>
              <a:t>: A story is a short requirement written from an end-user perspective.</a:t>
            </a:r>
            <a:endParaRPr b="1"/>
          </a:p>
        </p:txBody>
      </p:sp>
      <p:sp>
        <p:nvSpPr>
          <p:cNvPr id="519" name="Google Shape;519;p38"/>
          <p:cNvSpPr txBox="1"/>
          <p:nvPr/>
        </p:nvSpPr>
        <p:spPr>
          <a:xfrm>
            <a:off x="4285225" y="3977800"/>
            <a:ext cx="4554000" cy="615000"/>
          </a:xfrm>
          <a:prstGeom prst="rect">
            <a:avLst/>
          </a:prstGeom>
          <a:solidFill>
            <a:srgbClr val="EA9999"/>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tr-TR" sz="1600" u="none" cap="none" strike="noStrike">
                <a:solidFill>
                  <a:srgbClr val="5600FB"/>
                </a:solidFill>
                <a:latin typeface="Arial"/>
                <a:ea typeface="Arial"/>
                <a:cs typeface="Arial"/>
                <a:sym typeface="Arial"/>
              </a:rPr>
              <a:t>Bug	</a:t>
            </a:r>
            <a:r>
              <a:rPr b="1" i="0" lang="tr-TR" sz="1600" u="none" cap="none" strike="noStrike"/>
              <a:t>: A bug impairs expected functionality of the product.</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23" name="Shape 523"/>
        <p:cNvGrpSpPr/>
        <p:nvPr/>
      </p:nvGrpSpPr>
      <p:grpSpPr>
        <a:xfrm>
          <a:off x="0" y="0"/>
          <a:ext cx="0" cy="0"/>
          <a:chOff x="0" y="0"/>
          <a:chExt cx="0" cy="0"/>
        </a:xfrm>
      </p:grpSpPr>
      <p:sp>
        <p:nvSpPr>
          <p:cNvPr id="524" name="Google Shape;524;p39"/>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txBox="1"/>
          <p:nvPr/>
        </p:nvSpPr>
        <p:spPr>
          <a:xfrm>
            <a:off x="664725" y="2056150"/>
            <a:ext cx="52686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Which statement is correct?</a:t>
            </a:r>
            <a:endParaRPr sz="3100">
              <a:solidFill>
                <a:srgbClr val="4A86E8"/>
              </a:solidFill>
              <a:latin typeface="Proxima Nova Semibold"/>
              <a:ea typeface="Proxima Nova Semibold"/>
              <a:cs typeface="Proxima Nova Semibold"/>
              <a:sym typeface="Proxima Nova Semibold"/>
            </a:endParaRPr>
          </a:p>
        </p:txBody>
      </p:sp>
      <p:pic>
        <p:nvPicPr>
          <p:cNvPr id="526" name="Google Shape;526;p39"/>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527" name="Google Shape;527;p39"/>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528" name="Google Shape;528;p39"/>
          <p:cNvPicPr preferRelativeResize="0"/>
          <p:nvPr/>
        </p:nvPicPr>
        <p:blipFill>
          <a:blip r:embed="rId5">
            <a:alphaModFix/>
          </a:blip>
          <a:stretch>
            <a:fillRect/>
          </a:stretch>
        </p:blipFill>
        <p:spPr>
          <a:xfrm>
            <a:off x="2198900" y="367650"/>
            <a:ext cx="1954550" cy="1954550"/>
          </a:xfrm>
          <a:prstGeom prst="rect">
            <a:avLst/>
          </a:prstGeom>
          <a:noFill/>
          <a:ln>
            <a:noFill/>
          </a:ln>
        </p:spPr>
      </p:pic>
      <p:pic>
        <p:nvPicPr>
          <p:cNvPr id="529" name="Google Shape;529;p39">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530" name="Google Shape;530;p39">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36" name="Google Shape;536;p40"/>
          <p:cNvSpPr txBox="1"/>
          <p:nvPr>
            <p:ph type="title"/>
          </p:nvPr>
        </p:nvSpPr>
        <p:spPr>
          <a:xfrm>
            <a:off x="431800" y="173800"/>
            <a:ext cx="7722600" cy="52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Examples for </a:t>
            </a:r>
            <a:r>
              <a:rPr lang="tr-TR" sz="4000">
                <a:solidFill>
                  <a:srgbClr val="741B47"/>
                </a:solidFill>
                <a:latin typeface="Raleway Medium"/>
                <a:ea typeface="Raleway Medium"/>
                <a:cs typeface="Raleway Medium"/>
                <a:sym typeface="Raleway Medium"/>
              </a:rPr>
              <a:t>Issue Types</a:t>
            </a:r>
            <a:endParaRPr sz="4000">
              <a:solidFill>
                <a:srgbClr val="741B47"/>
              </a:solidFill>
              <a:latin typeface="Raleway Medium"/>
              <a:ea typeface="Raleway Medium"/>
              <a:cs typeface="Raleway Medium"/>
              <a:sym typeface="Raleway Medium"/>
            </a:endParaRPr>
          </a:p>
        </p:txBody>
      </p:sp>
      <p:pic>
        <p:nvPicPr>
          <p:cNvPr id="537" name="Google Shape;537;p40"/>
          <p:cNvPicPr preferRelativeResize="0"/>
          <p:nvPr/>
        </p:nvPicPr>
        <p:blipFill>
          <a:blip r:embed="rId3">
            <a:alphaModFix/>
          </a:blip>
          <a:stretch>
            <a:fillRect/>
          </a:stretch>
        </p:blipFill>
        <p:spPr>
          <a:xfrm>
            <a:off x="521575" y="694900"/>
            <a:ext cx="8100851" cy="4088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41" name="Shape 541"/>
        <p:cNvGrpSpPr/>
        <p:nvPr/>
      </p:nvGrpSpPr>
      <p:grpSpPr>
        <a:xfrm>
          <a:off x="0" y="0"/>
          <a:ext cx="0" cy="0"/>
          <a:chOff x="0" y="0"/>
          <a:chExt cx="0" cy="0"/>
        </a:xfrm>
      </p:grpSpPr>
      <p:sp>
        <p:nvSpPr>
          <p:cNvPr id="542" name="Google Shape;542;p41"/>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txBox="1"/>
          <p:nvPr/>
        </p:nvSpPr>
        <p:spPr>
          <a:xfrm>
            <a:off x="664725" y="2056150"/>
            <a:ext cx="46479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A project in Jira Software manages a collection </a:t>
            </a:r>
            <a:br>
              <a:rPr lang="tr-TR" sz="3100">
                <a:solidFill>
                  <a:srgbClr val="4A86E8"/>
                </a:solidFill>
                <a:latin typeface="Proxima Nova Semibold"/>
                <a:ea typeface="Proxima Nova Semibold"/>
                <a:cs typeface="Proxima Nova Semibold"/>
                <a:sym typeface="Proxima Nova Semibold"/>
              </a:rPr>
            </a:br>
            <a:r>
              <a:rPr lang="tr-TR" sz="3100">
                <a:solidFill>
                  <a:srgbClr val="4A86E8"/>
                </a:solidFill>
                <a:latin typeface="Proxima Nova Semibold"/>
                <a:ea typeface="Proxima Nova Semibold"/>
                <a:cs typeface="Proxima Nova Semibold"/>
                <a:sym typeface="Proxima Nova Semibold"/>
              </a:rPr>
              <a:t>of </a:t>
            </a:r>
            <a:r>
              <a:rPr i="1" lang="tr-TR" sz="3100" u="sng">
                <a:solidFill>
                  <a:srgbClr val="FF5959"/>
                </a:solidFill>
                <a:latin typeface="Proxima Nova Semibold"/>
                <a:ea typeface="Proxima Nova Semibold"/>
                <a:cs typeface="Proxima Nova Semibold"/>
                <a:sym typeface="Proxima Nova Semibold"/>
              </a:rPr>
              <a:t>   what    </a:t>
            </a:r>
            <a:r>
              <a:rPr lang="tr-TR" sz="3100">
                <a:solidFill>
                  <a:srgbClr val="4A86E8"/>
                </a:solidFill>
                <a:latin typeface="Proxima Nova Semibold"/>
                <a:ea typeface="Proxima Nova Semibold"/>
                <a:cs typeface="Proxima Nova Semibold"/>
                <a:sym typeface="Proxima Nova Semibold"/>
              </a:rPr>
              <a:t>.</a:t>
            </a:r>
            <a:endParaRPr sz="3100">
              <a:solidFill>
                <a:srgbClr val="4A86E8"/>
              </a:solidFill>
              <a:latin typeface="Proxima Nova Semibold"/>
              <a:ea typeface="Proxima Nova Semibold"/>
              <a:cs typeface="Proxima Nova Semibold"/>
              <a:sym typeface="Proxima Nova Semibold"/>
            </a:endParaRPr>
          </a:p>
        </p:txBody>
      </p:sp>
      <p:pic>
        <p:nvPicPr>
          <p:cNvPr id="544" name="Google Shape;544;p41"/>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545" name="Google Shape;545;p41"/>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546" name="Google Shape;546;p41">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547" name="Google Shape;547;p41">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41"/>
          <p:cNvPicPr preferRelativeResize="0"/>
          <p:nvPr/>
        </p:nvPicPr>
        <p:blipFill>
          <a:blip r:embed="rId8">
            <a:alphaModFix/>
          </a:blip>
          <a:stretch>
            <a:fillRect/>
          </a:stretch>
        </p:blipFill>
        <p:spPr>
          <a:xfrm>
            <a:off x="2198900" y="367650"/>
            <a:ext cx="1954550" cy="195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54" name="Google Shape;554;p4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Fields</a:t>
            </a:r>
            <a:endParaRPr sz="4000">
              <a:solidFill>
                <a:srgbClr val="741B47"/>
              </a:solidFill>
              <a:latin typeface="Raleway Medium"/>
              <a:ea typeface="Raleway Medium"/>
              <a:cs typeface="Raleway Medium"/>
              <a:sym typeface="Raleway Medium"/>
            </a:endParaRPr>
          </a:p>
        </p:txBody>
      </p:sp>
      <p:graphicFrame>
        <p:nvGraphicFramePr>
          <p:cNvPr id="555" name="Google Shape;555;p42"/>
          <p:cNvGraphicFramePr/>
          <p:nvPr/>
        </p:nvGraphicFramePr>
        <p:xfrm>
          <a:off x="302435" y="690191"/>
          <a:ext cx="3000000" cy="3000000"/>
        </p:xfrm>
        <a:graphic>
          <a:graphicData uri="http://schemas.openxmlformats.org/drawingml/2006/table">
            <a:tbl>
              <a:tblPr bandRow="1" firstRow="1">
                <a:noFill/>
                <a:tableStyleId>{13A99629-C23C-44C5-9EA7-38597406B093}</a:tableStyleId>
              </a:tblPr>
              <a:tblGrid>
                <a:gridCol w="1433450"/>
                <a:gridCol w="7141600"/>
              </a:tblGrid>
              <a:tr h="317100">
                <a:tc>
                  <a:txBody>
                    <a:bodyPr/>
                    <a:lstStyle/>
                    <a:p>
                      <a:pPr indent="0" lvl="0" marL="0" marR="0" rtl="0" algn="l">
                        <a:lnSpc>
                          <a:spcPct val="100000"/>
                        </a:lnSpc>
                        <a:spcBef>
                          <a:spcPts val="0"/>
                        </a:spcBef>
                        <a:spcAft>
                          <a:spcPts val="0"/>
                        </a:spcAft>
                        <a:buNone/>
                      </a:pPr>
                      <a:r>
                        <a:rPr lang="tr-TR" sz="1400" u="none" cap="none" strike="noStrike"/>
                        <a:t>Field</a:t>
                      </a:r>
                      <a:endParaRPr sz="140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None/>
                      </a:pPr>
                      <a:r>
                        <a:rPr lang="tr-TR" sz="1400" u="none" cap="none" strike="noStrike"/>
                        <a:t>Description</a:t>
                      </a:r>
                      <a:endParaRPr sz="140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A64D79"/>
                    </a:solidFill>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Issue type</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The issue types you can define in Jira Software are Story, Task, Bug, and Epic.</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Summary</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marked with an asterisk, so you have to write a summary to create an issue.</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Description</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where you write a description of your issue.</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Fix versions</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used to indicate the future version in which the issue is resolved.</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Labels</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can be considered as a tag or keywords.</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Environment</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describes the environment of the issue.</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Attachment</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You can attach files to this field from your local drive or cloud storage provider.</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Affects versions</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describes in which version the bug exists.</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Linked Issues</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Using this field, you can link issues in your project.</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Priority</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b="0" i="0" lang="tr-TR" sz="1250" u="none" cap="none" strike="noStrike">
                          <a:solidFill>
                            <a:schemeClr val="dk1"/>
                          </a:solidFill>
                          <a:latin typeface="Arial"/>
                          <a:ea typeface="Arial"/>
                          <a:cs typeface="Arial"/>
                          <a:sym typeface="Arial"/>
                        </a:rPr>
                        <a:t>This field describes the priority of the issue.</a:t>
                      </a:r>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6925">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Assignee</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represents the user who the issue is assigned to.</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Epic Link</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a relational link to identify the parent epic of the issue.</a:t>
                      </a:r>
                      <a:endParaRPr sz="1250" u="none" cap="none" strike="noStrike"/>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158750">
                <a:tc>
                  <a:txBody>
                    <a:bodyPr/>
                    <a:lstStyle/>
                    <a:p>
                      <a:pPr indent="0" lvl="0" marL="0" marR="0" rtl="0" algn="l">
                        <a:lnSpc>
                          <a:spcPct val="100000"/>
                        </a:lnSpc>
                        <a:spcBef>
                          <a:spcPts val="0"/>
                        </a:spcBef>
                        <a:spcAft>
                          <a:spcPts val="0"/>
                        </a:spcAft>
                        <a:buClr>
                          <a:srgbClr val="000000"/>
                        </a:buClr>
                        <a:buSzPts val="1250"/>
                        <a:buFont typeface="Arial"/>
                        <a:buNone/>
                      </a:pPr>
                      <a:r>
                        <a:rPr b="1" i="1" lang="tr-TR" sz="1250" u="none" cap="none" strike="noStrike">
                          <a:solidFill>
                            <a:schemeClr val="dk1"/>
                          </a:solidFill>
                          <a:latin typeface="Arial"/>
                          <a:ea typeface="Arial"/>
                          <a:cs typeface="Arial"/>
                          <a:sym typeface="Arial"/>
                        </a:rPr>
                        <a:t>Sprint</a:t>
                      </a:r>
                      <a:endParaRPr b="1" i="0" sz="1250" u="none" cap="none" strike="noStrike">
                        <a:solidFill>
                          <a:schemeClr val="dk1"/>
                        </a:solidFill>
                        <a:latin typeface="Arial"/>
                        <a:ea typeface="Arial"/>
                        <a:cs typeface="Arial"/>
                        <a:sym typeface="Arial"/>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b="0" i="0" lang="tr-TR" sz="1250" u="none" cap="none" strike="noStrike">
                          <a:solidFill>
                            <a:schemeClr val="dk1"/>
                          </a:solidFill>
                          <a:latin typeface="Arial"/>
                          <a:ea typeface="Arial"/>
                          <a:cs typeface="Arial"/>
                          <a:sym typeface="Arial"/>
                        </a:rPr>
                        <a:t>This field is used to add the issue to the sprint that you want to associate with.</a:t>
                      </a:r>
                      <a:endParaRPr/>
                    </a:p>
                  </a:txBody>
                  <a:tcPr marT="45725" marB="45725" marR="91450" marL="9145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61" name="Google Shape;561;p43"/>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Priorities</a:t>
            </a:r>
            <a:endParaRPr sz="4000">
              <a:solidFill>
                <a:srgbClr val="741B47"/>
              </a:solidFill>
              <a:latin typeface="Raleway Medium"/>
              <a:ea typeface="Raleway Medium"/>
              <a:cs typeface="Raleway Medium"/>
              <a:sym typeface="Raleway Medium"/>
            </a:endParaRPr>
          </a:p>
        </p:txBody>
      </p:sp>
      <p:sp>
        <p:nvSpPr>
          <p:cNvPr id="562" name="Google Shape;562;p43"/>
          <p:cNvSpPr txBox="1"/>
          <p:nvPr/>
        </p:nvSpPr>
        <p:spPr>
          <a:xfrm>
            <a:off x="457050" y="800100"/>
            <a:ext cx="8229900" cy="468600"/>
          </a:xfrm>
          <a:prstGeom prst="rect">
            <a:avLst/>
          </a:prstGeom>
          <a:solidFill>
            <a:srgbClr val="C27BA0"/>
          </a:solidFill>
          <a:ln cap="flat" cmpd="sng" w="38100">
            <a:solidFill>
              <a:srgbClr val="66666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i="0" lang="tr-TR" sz="1600" u="none" cap="none" strike="noStrike">
                <a:solidFill>
                  <a:schemeClr val="lt1"/>
                </a:solidFill>
                <a:latin typeface="Montserrat Medium"/>
                <a:ea typeface="Montserrat Medium"/>
                <a:cs typeface="Montserrat Medium"/>
                <a:sym typeface="Montserrat Medium"/>
              </a:rPr>
              <a:t>The priority of an issue determines how important it is relative to other issues.</a:t>
            </a:r>
            <a:endParaRPr i="0" sz="1800" u="none" cap="none" strike="noStrike">
              <a:solidFill>
                <a:schemeClr val="lt1"/>
              </a:solidFill>
              <a:latin typeface="Montserrat Medium"/>
              <a:ea typeface="Montserrat Medium"/>
              <a:cs typeface="Montserrat Medium"/>
              <a:sym typeface="Montserrat Medium"/>
            </a:endParaRPr>
          </a:p>
        </p:txBody>
      </p:sp>
      <p:graphicFrame>
        <p:nvGraphicFramePr>
          <p:cNvPr id="563" name="Google Shape;563;p43"/>
          <p:cNvGraphicFramePr/>
          <p:nvPr/>
        </p:nvGraphicFramePr>
        <p:xfrm>
          <a:off x="647389" y="1578341"/>
          <a:ext cx="3000000" cy="3000000"/>
        </p:xfrm>
        <a:graphic>
          <a:graphicData uri="http://schemas.openxmlformats.org/drawingml/2006/table">
            <a:tbl>
              <a:tblPr bandRow="1" firstRow="1">
                <a:noFill/>
                <a:tableStyleId>{13A99629-C23C-44C5-9EA7-38597406B093}</a:tableStyleId>
              </a:tblPr>
              <a:tblGrid>
                <a:gridCol w="1648350"/>
                <a:gridCol w="6200850"/>
              </a:tblGrid>
              <a:tr h="425325">
                <a:tc>
                  <a:txBody>
                    <a:bodyPr/>
                    <a:lstStyle/>
                    <a:p>
                      <a:pPr indent="0" lvl="0" marL="0" marR="0" rtl="0" algn="l">
                        <a:lnSpc>
                          <a:spcPct val="100000"/>
                        </a:lnSpc>
                        <a:spcBef>
                          <a:spcPts val="0"/>
                        </a:spcBef>
                        <a:spcAft>
                          <a:spcPts val="0"/>
                        </a:spcAft>
                        <a:buNone/>
                      </a:pPr>
                      <a:r>
                        <a:rPr lang="tr-TR" sz="1800" u="none" cap="none" strike="noStrike"/>
                        <a:t>Priority</a:t>
                      </a:r>
                      <a:endParaRPr sz="1800" u="none" cap="none" strike="noStrike"/>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None/>
                      </a:pPr>
                      <a:r>
                        <a:rPr lang="tr-TR" sz="1800" u="none" cap="none" strike="noStrike"/>
                        <a:t>Description</a:t>
                      </a:r>
                      <a:endParaRPr sz="1800" u="none" cap="none" strike="noStrike"/>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A64D79"/>
                    </a:solidFill>
                  </a:tcPr>
                </a:tc>
              </a:tr>
              <a:tr h="425325">
                <a:tc>
                  <a:txBody>
                    <a:bodyPr/>
                    <a:lstStyle/>
                    <a:p>
                      <a:pPr indent="0" lvl="0" marL="0" marR="0" rtl="0" algn="l">
                        <a:lnSpc>
                          <a:spcPct val="100000"/>
                        </a:lnSpc>
                        <a:spcBef>
                          <a:spcPts val="0"/>
                        </a:spcBef>
                        <a:spcAft>
                          <a:spcPts val="0"/>
                        </a:spcAft>
                        <a:buNone/>
                      </a:pPr>
                      <a:r>
                        <a:rPr lang="tr-TR" sz="1800" u="none" cap="none" strike="noStrike">
                          <a:solidFill>
                            <a:srgbClr val="741B47"/>
                          </a:solidFill>
                          <a:latin typeface="Montserrat SemiBold"/>
                          <a:ea typeface="Montserrat SemiBold"/>
                          <a:cs typeface="Montserrat SemiBold"/>
                          <a:sym typeface="Montserrat SemiBold"/>
                        </a:rPr>
                        <a:t>   Highest</a:t>
                      </a:r>
                      <a:endParaRPr sz="18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800" u="none" cap="none" strike="noStrike">
                          <a:latin typeface="Montserrat Medium"/>
                          <a:ea typeface="Montserrat Medium"/>
                          <a:cs typeface="Montserrat Medium"/>
                          <a:sym typeface="Montserrat Medium"/>
                        </a:rPr>
                        <a:t>This problem will block progress.</a:t>
                      </a:r>
                      <a:endParaRPr sz="1800">
                        <a:latin typeface="Montserrat Medium"/>
                        <a:ea typeface="Montserrat Medium"/>
                        <a:cs typeface="Montserrat Medium"/>
                        <a:sym typeface="Montserrat Medium"/>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25325">
                <a:tc>
                  <a:txBody>
                    <a:bodyPr/>
                    <a:lstStyle/>
                    <a:p>
                      <a:pPr indent="0" lvl="0" marL="0" marR="0" rtl="0" algn="l">
                        <a:lnSpc>
                          <a:spcPct val="100000"/>
                        </a:lnSpc>
                        <a:spcBef>
                          <a:spcPts val="0"/>
                        </a:spcBef>
                        <a:spcAft>
                          <a:spcPts val="0"/>
                        </a:spcAft>
                        <a:buNone/>
                      </a:pPr>
                      <a:r>
                        <a:rPr lang="tr-TR" sz="1800" u="none" cap="none" strike="noStrike">
                          <a:solidFill>
                            <a:srgbClr val="741B47"/>
                          </a:solidFill>
                          <a:latin typeface="Montserrat SemiBold"/>
                          <a:ea typeface="Montserrat SemiBold"/>
                          <a:cs typeface="Montserrat SemiBold"/>
                          <a:sym typeface="Montserrat SemiBold"/>
                        </a:rPr>
                        <a:t>   High</a:t>
                      </a:r>
                      <a:endParaRPr sz="18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800" u="none" cap="none" strike="noStrike">
                          <a:latin typeface="Montserrat Medium"/>
                          <a:ea typeface="Montserrat Medium"/>
                          <a:cs typeface="Montserrat Medium"/>
                          <a:sym typeface="Montserrat Medium"/>
                        </a:rPr>
                        <a:t>Serious problem that could block progress.</a:t>
                      </a:r>
                      <a:endParaRPr sz="1800">
                        <a:latin typeface="Montserrat Medium"/>
                        <a:ea typeface="Montserrat Medium"/>
                        <a:cs typeface="Montserrat Medium"/>
                        <a:sym typeface="Montserrat Medium"/>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25325">
                <a:tc>
                  <a:txBody>
                    <a:bodyPr/>
                    <a:lstStyle/>
                    <a:p>
                      <a:pPr indent="0" lvl="0" marL="0" marR="0" rtl="0" algn="l">
                        <a:lnSpc>
                          <a:spcPct val="100000"/>
                        </a:lnSpc>
                        <a:spcBef>
                          <a:spcPts val="0"/>
                        </a:spcBef>
                        <a:spcAft>
                          <a:spcPts val="0"/>
                        </a:spcAft>
                        <a:buNone/>
                      </a:pPr>
                      <a:r>
                        <a:rPr lang="tr-TR" sz="1800" u="none" cap="none" strike="noStrike">
                          <a:solidFill>
                            <a:srgbClr val="741B47"/>
                          </a:solidFill>
                          <a:latin typeface="Montserrat SemiBold"/>
                          <a:ea typeface="Montserrat SemiBold"/>
                          <a:cs typeface="Montserrat SemiBold"/>
                          <a:sym typeface="Montserrat SemiBold"/>
                        </a:rPr>
                        <a:t>   Medium</a:t>
                      </a:r>
                      <a:endParaRPr sz="18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800" u="none" cap="none" strike="noStrike">
                          <a:latin typeface="Montserrat Medium"/>
                          <a:ea typeface="Montserrat Medium"/>
                          <a:cs typeface="Montserrat Medium"/>
                          <a:sym typeface="Montserrat Medium"/>
                        </a:rPr>
                        <a:t>Has the potential to affect progress.</a:t>
                      </a:r>
                      <a:endParaRPr sz="1800">
                        <a:latin typeface="Montserrat Medium"/>
                        <a:ea typeface="Montserrat Medium"/>
                        <a:cs typeface="Montserrat Medium"/>
                        <a:sym typeface="Montserrat Medium"/>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25325">
                <a:tc>
                  <a:txBody>
                    <a:bodyPr/>
                    <a:lstStyle/>
                    <a:p>
                      <a:pPr indent="0" lvl="0" marL="0" marR="0" rtl="0" algn="l">
                        <a:lnSpc>
                          <a:spcPct val="100000"/>
                        </a:lnSpc>
                        <a:spcBef>
                          <a:spcPts val="0"/>
                        </a:spcBef>
                        <a:spcAft>
                          <a:spcPts val="0"/>
                        </a:spcAft>
                        <a:buNone/>
                      </a:pPr>
                      <a:r>
                        <a:rPr lang="tr-TR" sz="1800" u="none" cap="none" strike="noStrike">
                          <a:solidFill>
                            <a:srgbClr val="741B47"/>
                          </a:solidFill>
                          <a:latin typeface="Montserrat SemiBold"/>
                          <a:ea typeface="Montserrat SemiBold"/>
                          <a:cs typeface="Montserrat SemiBold"/>
                          <a:sym typeface="Montserrat SemiBold"/>
                        </a:rPr>
                        <a:t>   Low</a:t>
                      </a:r>
                      <a:endParaRPr sz="18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800" u="none" cap="none" strike="noStrike">
                          <a:latin typeface="Montserrat Medium"/>
                          <a:ea typeface="Montserrat Medium"/>
                          <a:cs typeface="Montserrat Medium"/>
                          <a:sym typeface="Montserrat Medium"/>
                        </a:rPr>
                        <a:t>Minor problem or easily worked around.</a:t>
                      </a:r>
                      <a:endParaRPr sz="1800">
                        <a:latin typeface="Montserrat Medium"/>
                        <a:ea typeface="Montserrat Medium"/>
                        <a:cs typeface="Montserrat Medium"/>
                        <a:sym typeface="Montserrat Medium"/>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25325">
                <a:tc>
                  <a:txBody>
                    <a:bodyPr/>
                    <a:lstStyle/>
                    <a:p>
                      <a:pPr indent="0" lvl="0" marL="0" marR="0" rtl="0" algn="l">
                        <a:lnSpc>
                          <a:spcPct val="100000"/>
                        </a:lnSpc>
                        <a:spcBef>
                          <a:spcPts val="0"/>
                        </a:spcBef>
                        <a:spcAft>
                          <a:spcPts val="0"/>
                        </a:spcAft>
                        <a:buNone/>
                      </a:pPr>
                      <a:r>
                        <a:rPr lang="tr-TR" sz="1800" u="none" cap="none" strike="noStrike">
                          <a:solidFill>
                            <a:srgbClr val="741B47"/>
                          </a:solidFill>
                          <a:latin typeface="Montserrat SemiBold"/>
                          <a:ea typeface="Montserrat SemiBold"/>
                          <a:cs typeface="Montserrat SemiBold"/>
                          <a:sym typeface="Montserrat SemiBold"/>
                        </a:rPr>
                        <a:t>   Lowest</a:t>
                      </a:r>
                      <a:endParaRPr sz="18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800" u="none" cap="none" strike="noStrike">
                          <a:latin typeface="Montserrat Medium"/>
                          <a:ea typeface="Montserrat Medium"/>
                          <a:cs typeface="Montserrat Medium"/>
                          <a:sym typeface="Montserrat Medium"/>
                        </a:rPr>
                        <a:t>Trivial problem with little or no impact on progress.</a:t>
                      </a:r>
                      <a:endParaRPr sz="1800">
                        <a:latin typeface="Montserrat Medium"/>
                        <a:ea typeface="Montserrat Medium"/>
                        <a:cs typeface="Montserrat Medium"/>
                        <a:sym typeface="Montserrat Medium"/>
                      </a:endParaRPr>
                    </a:p>
                  </a:txBody>
                  <a:tcPr marT="45725" marB="45725" marR="91450" marL="91450"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cxnSp>
        <p:nvCxnSpPr>
          <p:cNvPr id="564" name="Google Shape;564;p43"/>
          <p:cNvCxnSpPr/>
          <p:nvPr/>
        </p:nvCxnSpPr>
        <p:spPr>
          <a:xfrm rot="10800000">
            <a:off x="808517" y="2096334"/>
            <a:ext cx="0" cy="229500"/>
          </a:xfrm>
          <a:prstGeom prst="straightConnector1">
            <a:avLst/>
          </a:prstGeom>
          <a:noFill/>
          <a:ln cap="flat" cmpd="sng" w="25400">
            <a:solidFill>
              <a:srgbClr val="F90000"/>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5" name="Google Shape;565;p43"/>
          <p:cNvCxnSpPr/>
          <p:nvPr/>
        </p:nvCxnSpPr>
        <p:spPr>
          <a:xfrm rot="10800000">
            <a:off x="808517" y="2557051"/>
            <a:ext cx="0" cy="229500"/>
          </a:xfrm>
          <a:prstGeom prst="straightConnector1">
            <a:avLst/>
          </a:prstGeom>
          <a:noFill/>
          <a:ln cap="flat" cmpd="sng" w="25400">
            <a:solidFill>
              <a:schemeClr val="accent4"/>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6" name="Google Shape;566;p43"/>
          <p:cNvCxnSpPr/>
          <p:nvPr/>
        </p:nvCxnSpPr>
        <p:spPr>
          <a:xfrm rot="10800000">
            <a:off x="807354" y="2989245"/>
            <a:ext cx="0" cy="229500"/>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7" name="Google Shape;567;p43"/>
          <p:cNvCxnSpPr/>
          <p:nvPr/>
        </p:nvCxnSpPr>
        <p:spPr>
          <a:xfrm>
            <a:off x="808524" y="3412785"/>
            <a:ext cx="0" cy="252900"/>
          </a:xfrm>
          <a:prstGeom prst="straightConnector1">
            <a:avLst/>
          </a:prstGeom>
          <a:noFill/>
          <a:ln cap="flat" cmpd="sng" w="25400">
            <a:solidFill>
              <a:srgbClr val="00B050"/>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8" name="Google Shape;568;p43"/>
          <p:cNvCxnSpPr/>
          <p:nvPr/>
        </p:nvCxnSpPr>
        <p:spPr>
          <a:xfrm>
            <a:off x="807354" y="3794641"/>
            <a:ext cx="0" cy="252900"/>
          </a:xfrm>
          <a:prstGeom prst="straightConnector1">
            <a:avLst/>
          </a:prstGeom>
          <a:noFill/>
          <a:ln cap="flat" cmpd="sng" w="25400">
            <a:solidFill>
              <a:srgbClr val="05FF76"/>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02" name="Shape 402"/>
        <p:cNvGrpSpPr/>
        <p:nvPr/>
      </p:nvGrpSpPr>
      <p:grpSpPr>
        <a:xfrm>
          <a:off x="0" y="0"/>
          <a:ext cx="0" cy="0"/>
          <a:chOff x="0" y="0"/>
          <a:chExt cx="0" cy="0"/>
        </a:xfrm>
      </p:grpSpPr>
      <p:sp>
        <p:nvSpPr>
          <p:cNvPr id="403" name="Google Shape;403;p26"/>
          <p:cNvSpPr txBox="1"/>
          <p:nvPr/>
        </p:nvSpPr>
        <p:spPr>
          <a:xfrm>
            <a:off x="650850" y="670900"/>
            <a:ext cx="7842300" cy="2249100"/>
          </a:xfrm>
          <a:prstGeom prst="rect">
            <a:avLst/>
          </a:prstGeom>
          <a:noFill/>
          <a:ln>
            <a:noFill/>
          </a:ln>
        </p:spPr>
        <p:txBody>
          <a:bodyPr anchorCtr="0" anchor="t" bIns="0" lIns="0" spcFirstLastPara="1" rIns="0" wrap="square" tIns="0">
            <a:noAutofit/>
          </a:bodyPr>
          <a:lstStyle/>
          <a:p>
            <a:pPr indent="0" lvl="0" marL="0" rtl="0" algn="ctr">
              <a:lnSpc>
                <a:spcPct val="125000"/>
              </a:lnSpc>
              <a:spcBef>
                <a:spcPts val="1100"/>
              </a:spcBef>
              <a:spcAft>
                <a:spcPts val="1100"/>
              </a:spcAft>
              <a:buNone/>
            </a:pPr>
            <a:r>
              <a:rPr lang="tr-TR" sz="3600">
                <a:solidFill>
                  <a:srgbClr val="FFFFFF"/>
                </a:solidFill>
                <a:latin typeface="Raleway SemiBold"/>
                <a:ea typeface="Raleway SemiBold"/>
                <a:cs typeface="Raleway SemiBold"/>
                <a:sym typeface="Raleway SemiBold"/>
              </a:rPr>
              <a:t>Did you finish the Jira Software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(Jira Software for Scrum)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pre-class activity?</a:t>
            </a:r>
            <a:endParaRPr sz="3600">
              <a:solidFill>
                <a:srgbClr val="FFFFFF"/>
              </a:solidFill>
              <a:latin typeface="Raleway SemiBold"/>
              <a:ea typeface="Raleway SemiBold"/>
              <a:cs typeface="Raleway SemiBold"/>
              <a:sym typeface="Raleway SemiBold"/>
            </a:endParaRPr>
          </a:p>
        </p:txBody>
      </p:sp>
      <p:pic>
        <p:nvPicPr>
          <p:cNvPr id="404" name="Google Shape;404;p26"/>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405" name="Google Shape;405;p2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06" name="Google Shape;406;p26">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4" name="Google Shape;574;p44"/>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Workflows</a:t>
            </a:r>
            <a:endParaRPr sz="4000">
              <a:solidFill>
                <a:srgbClr val="741B47"/>
              </a:solidFill>
              <a:latin typeface="Raleway Medium"/>
              <a:ea typeface="Raleway Medium"/>
              <a:cs typeface="Raleway Medium"/>
              <a:sym typeface="Raleway Medium"/>
            </a:endParaRPr>
          </a:p>
        </p:txBody>
      </p:sp>
      <p:pic>
        <p:nvPicPr>
          <p:cNvPr descr="Issue Workflows" id="575" name="Google Shape;575;p44"/>
          <p:cNvPicPr preferRelativeResize="0"/>
          <p:nvPr/>
        </p:nvPicPr>
        <p:blipFill rotWithShape="1">
          <a:blip r:embed="rId3">
            <a:alphaModFix/>
          </a:blip>
          <a:srcRect b="0" l="0" r="0" t="0"/>
          <a:stretch/>
        </p:blipFill>
        <p:spPr>
          <a:xfrm>
            <a:off x="523595" y="800100"/>
            <a:ext cx="5644025" cy="3795484"/>
          </a:xfrm>
          <a:prstGeom prst="rect">
            <a:avLst/>
          </a:prstGeom>
          <a:noFill/>
          <a:ln cap="flat" cmpd="sng" w="9525">
            <a:solidFill>
              <a:srgbClr val="000000"/>
            </a:solidFill>
            <a:prstDash val="solid"/>
            <a:round/>
            <a:headEnd len="sm" w="sm" type="none"/>
            <a:tailEnd len="sm" w="sm" type="none"/>
          </a:ln>
        </p:spPr>
      </p:pic>
      <p:sp>
        <p:nvSpPr>
          <p:cNvPr id="576" name="Google Shape;576;p44"/>
          <p:cNvSpPr/>
          <p:nvPr/>
        </p:nvSpPr>
        <p:spPr>
          <a:xfrm>
            <a:off x="6577200" y="1635200"/>
            <a:ext cx="2331000" cy="1464000"/>
          </a:xfrm>
          <a:prstGeom prst="wedgeRectCallout">
            <a:avLst>
              <a:gd fmla="val -96021" name="adj1"/>
              <a:gd fmla="val -856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600">
                <a:solidFill>
                  <a:srgbClr val="5600FB"/>
                </a:solidFill>
              </a:rPr>
              <a:t>Transition </a:t>
            </a:r>
            <a:r>
              <a:rPr b="1" lang="tr-TR" sz="1600"/>
              <a:t>is the link between two statuses that allows an issue to move from one status to another.</a:t>
            </a:r>
            <a:endParaRPr/>
          </a:p>
        </p:txBody>
      </p:sp>
      <p:sp>
        <p:nvSpPr>
          <p:cNvPr id="577" name="Google Shape;577;p44"/>
          <p:cNvSpPr/>
          <p:nvPr/>
        </p:nvSpPr>
        <p:spPr>
          <a:xfrm>
            <a:off x="6577200" y="505375"/>
            <a:ext cx="2331000" cy="934500"/>
          </a:xfrm>
          <a:prstGeom prst="wedgeRectCallout">
            <a:avLst>
              <a:gd fmla="val -106344" name="adj1"/>
              <a:gd fmla="val 99773"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600">
                <a:solidFill>
                  <a:srgbClr val="5600FB"/>
                </a:solidFill>
              </a:rPr>
              <a:t>Status</a:t>
            </a:r>
            <a:r>
              <a:rPr b="1" lang="tr-TR" sz="1600">
                <a:solidFill>
                  <a:schemeClr val="lt1"/>
                </a:solidFill>
              </a:rPr>
              <a:t> </a:t>
            </a:r>
            <a:r>
              <a:rPr b="1" lang="tr-TR" sz="1600"/>
              <a:t>represents the stage of an issue at a particular time.</a:t>
            </a:r>
            <a:endParaRPr/>
          </a:p>
        </p:txBody>
      </p:sp>
      <p:pic>
        <p:nvPicPr>
          <p:cNvPr id="578" name="Google Shape;578;p44"/>
          <p:cNvPicPr preferRelativeResize="0"/>
          <p:nvPr/>
        </p:nvPicPr>
        <p:blipFill>
          <a:blip r:embed="rId4">
            <a:alphaModFix/>
          </a:blip>
          <a:stretch>
            <a:fillRect/>
          </a:stretch>
        </p:blipFill>
        <p:spPr>
          <a:xfrm>
            <a:off x="6333025" y="3357762"/>
            <a:ext cx="2669575" cy="123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82" name="Shape 582"/>
        <p:cNvGrpSpPr/>
        <p:nvPr/>
      </p:nvGrpSpPr>
      <p:grpSpPr>
        <a:xfrm>
          <a:off x="0" y="0"/>
          <a:ext cx="0" cy="0"/>
          <a:chOff x="0" y="0"/>
          <a:chExt cx="0" cy="0"/>
        </a:xfrm>
      </p:grpSpPr>
      <p:sp>
        <p:nvSpPr>
          <p:cNvPr id="583" name="Google Shape;583;p4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txBox="1"/>
          <p:nvPr/>
        </p:nvSpPr>
        <p:spPr>
          <a:xfrm>
            <a:off x="664725" y="2056150"/>
            <a:ext cx="52686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Board Columns represent the underlying workflow.</a:t>
            </a:r>
            <a:endParaRPr sz="3100">
              <a:solidFill>
                <a:srgbClr val="4A86E8"/>
              </a:solidFill>
              <a:latin typeface="Proxima Nova Semibold"/>
              <a:ea typeface="Proxima Nova Semibold"/>
              <a:cs typeface="Proxima Nova Semibold"/>
              <a:sym typeface="Proxima Nova Semibold"/>
            </a:endParaRPr>
          </a:p>
        </p:txBody>
      </p:sp>
      <p:pic>
        <p:nvPicPr>
          <p:cNvPr id="585" name="Google Shape;585;p45"/>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586" name="Google Shape;586;p45"/>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587" name="Google Shape;587;p45"/>
          <p:cNvPicPr preferRelativeResize="0"/>
          <p:nvPr/>
        </p:nvPicPr>
        <p:blipFill>
          <a:blip r:embed="rId5">
            <a:alphaModFix/>
          </a:blip>
          <a:stretch>
            <a:fillRect/>
          </a:stretch>
        </p:blipFill>
        <p:spPr>
          <a:xfrm>
            <a:off x="2198900" y="367650"/>
            <a:ext cx="1954550" cy="1954550"/>
          </a:xfrm>
          <a:prstGeom prst="rect">
            <a:avLst/>
          </a:prstGeom>
          <a:noFill/>
          <a:ln>
            <a:noFill/>
          </a:ln>
        </p:spPr>
      </p:pic>
      <p:pic>
        <p:nvPicPr>
          <p:cNvPr id="588" name="Google Shape;588;p45">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589" name="Google Shape;589;p45">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txBox="1"/>
          <p:nvPr>
            <p:ph type="ctrTitle"/>
          </p:nvPr>
        </p:nvSpPr>
        <p:spPr>
          <a:xfrm>
            <a:off x="1085850" y="2304725"/>
            <a:ext cx="59358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Working with Issues</a:t>
            </a:r>
            <a:endParaRPr sz="3600">
              <a:solidFill>
                <a:srgbClr val="741B47"/>
              </a:solidFill>
              <a:latin typeface="Raleway Medium"/>
              <a:ea typeface="Raleway Medium"/>
              <a:cs typeface="Raleway Medium"/>
              <a:sym typeface="Raleway Medium"/>
            </a:endParaRPr>
          </a:p>
        </p:txBody>
      </p:sp>
      <p:sp>
        <p:nvSpPr>
          <p:cNvPr id="595" name="Google Shape;595;p4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1" name="Google Shape;601;p4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Issue</a:t>
            </a:r>
            <a:endParaRPr sz="4000">
              <a:solidFill>
                <a:srgbClr val="741B47"/>
              </a:solidFill>
              <a:latin typeface="Raleway Medium"/>
              <a:ea typeface="Raleway Medium"/>
              <a:cs typeface="Raleway Medium"/>
              <a:sym typeface="Raleway Medium"/>
            </a:endParaRPr>
          </a:p>
        </p:txBody>
      </p:sp>
      <p:grpSp>
        <p:nvGrpSpPr>
          <p:cNvPr id="602" name="Google Shape;602;p47"/>
          <p:cNvGrpSpPr/>
          <p:nvPr/>
        </p:nvGrpSpPr>
        <p:grpSpPr>
          <a:xfrm>
            <a:off x="1737448" y="805605"/>
            <a:ext cx="5232876" cy="4025724"/>
            <a:chOff x="431561" y="19137"/>
            <a:chExt cx="5232876" cy="4025724"/>
          </a:xfrm>
        </p:grpSpPr>
        <p:sp>
          <p:nvSpPr>
            <p:cNvPr id="603" name="Google Shape;603;p47"/>
            <p:cNvSpPr/>
            <p:nvPr/>
          </p:nvSpPr>
          <p:spPr>
            <a:xfrm>
              <a:off x="431561" y="19137"/>
              <a:ext cx="2326268" cy="1719103"/>
            </a:xfrm>
            <a:prstGeom prst="rect">
              <a:avLst/>
            </a:prstGeom>
            <a:blipFill rotWithShape="1">
              <a:blip r:embed="rId3">
                <a:alphaModFix/>
              </a:blip>
              <a:stretch>
                <a:fillRect b="-6999" l="0" r="0" t="-6998"/>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901765" y="14265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txBox="1"/>
            <p:nvPr/>
          </p:nvSpPr>
          <p:spPr>
            <a:xfrm>
              <a:off x="901765" y="1426535"/>
              <a:ext cx="2004550" cy="481726"/>
            </a:xfrm>
            <a:prstGeom prst="rect">
              <a:avLst/>
            </a:prstGeom>
            <a:solidFill>
              <a:srgbClr val="C27BA0"/>
            </a:solid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Click on "+" button from the global navigation bar</a:t>
              </a:r>
              <a:endParaRPr b="0" i="0" sz="1400" u="none" cap="none" strike="noStrike">
                <a:solidFill>
                  <a:schemeClr val="lt1"/>
                </a:solidFill>
                <a:latin typeface="Arial"/>
                <a:ea typeface="Arial"/>
                <a:cs typeface="Arial"/>
                <a:sym typeface="Arial"/>
              </a:endParaRPr>
            </a:p>
          </p:txBody>
        </p:sp>
        <p:sp>
          <p:nvSpPr>
            <p:cNvPr id="606" name="Google Shape;606;p47"/>
            <p:cNvSpPr/>
            <p:nvPr/>
          </p:nvSpPr>
          <p:spPr>
            <a:xfrm>
              <a:off x="3189684" y="19137"/>
              <a:ext cx="2326268" cy="1719103"/>
            </a:xfrm>
            <a:prstGeom prst="rect">
              <a:avLst/>
            </a:prstGeom>
            <a:blipFill rotWithShape="1">
              <a:blip r:embed="rId4">
                <a:alphaModFix/>
              </a:blip>
              <a:stretch>
                <a:fillRect b="-4998" l="0" r="0" t="-4999"/>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3659887" y="14265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txBox="1"/>
            <p:nvPr/>
          </p:nvSpPr>
          <p:spPr>
            <a:xfrm>
              <a:off x="3659887" y="1426535"/>
              <a:ext cx="2004550" cy="481726"/>
            </a:xfrm>
            <a:prstGeom prst="rect">
              <a:avLst/>
            </a:prstGeom>
            <a:solidFill>
              <a:srgbClr val="C27BA0"/>
            </a:solid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Click on "Create Issue" button in the Backlog</a:t>
              </a:r>
              <a:endParaRPr b="0" i="0" sz="1400" u="none" cap="none" strike="noStrike">
                <a:solidFill>
                  <a:schemeClr val="lt1"/>
                </a:solidFill>
                <a:latin typeface="Arial"/>
                <a:ea typeface="Arial"/>
                <a:cs typeface="Arial"/>
                <a:sym typeface="Arial"/>
              </a:endParaRPr>
            </a:p>
          </p:txBody>
        </p:sp>
        <p:sp>
          <p:nvSpPr>
            <p:cNvPr id="609" name="Google Shape;609;p47"/>
            <p:cNvSpPr/>
            <p:nvPr/>
          </p:nvSpPr>
          <p:spPr>
            <a:xfrm>
              <a:off x="1810623" y="2155737"/>
              <a:ext cx="2326268" cy="1719103"/>
            </a:xfrm>
            <a:prstGeom prst="rect">
              <a:avLst/>
            </a:prstGeom>
            <a:blipFill rotWithShape="1">
              <a:blip r:embed="rId5">
                <a:alphaModFix/>
              </a:blip>
              <a:stretch>
                <a:fillRect b="0" l="-999" r="-9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p:nvPr/>
          </p:nvSpPr>
          <p:spPr>
            <a:xfrm>
              <a:off x="2280826" y="35631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txBox="1"/>
            <p:nvPr/>
          </p:nvSpPr>
          <p:spPr>
            <a:xfrm>
              <a:off x="2280826" y="3563135"/>
              <a:ext cx="2004550" cy="481726"/>
            </a:xfrm>
            <a:prstGeom prst="rect">
              <a:avLst/>
            </a:prstGeom>
            <a:solidFill>
              <a:srgbClr val="C27BA0"/>
            </a:solid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Fill in the Dialogue Box</a:t>
              </a:r>
              <a:endParaRPr b="0" i="0" sz="1400" u="none" cap="none" strike="noStrike">
                <a:solidFill>
                  <a:schemeClr val="lt1"/>
                </a:solidFill>
                <a:latin typeface="Arial"/>
                <a:ea typeface="Arial"/>
                <a:cs typeface="Arial"/>
                <a:sym typeface="Arial"/>
              </a:endParaRPr>
            </a:p>
          </p:txBody>
        </p:sp>
      </p:grpSp>
      <p:pic>
        <p:nvPicPr>
          <p:cNvPr id="612" name="Google Shape;612;p47"/>
          <p:cNvPicPr preferRelativeResize="0"/>
          <p:nvPr/>
        </p:nvPicPr>
        <p:blipFill>
          <a:blip r:embed="rId6">
            <a:alphaModFix/>
          </a:blip>
          <a:stretch>
            <a:fillRect/>
          </a:stretch>
        </p:blipFill>
        <p:spPr>
          <a:xfrm>
            <a:off x="1125450" y="1309600"/>
            <a:ext cx="612000" cy="612000"/>
          </a:xfrm>
          <a:prstGeom prst="rect">
            <a:avLst/>
          </a:prstGeom>
          <a:noFill/>
          <a:ln>
            <a:noFill/>
          </a:ln>
        </p:spPr>
      </p:pic>
      <p:pic>
        <p:nvPicPr>
          <p:cNvPr id="613" name="Google Shape;613;p47"/>
          <p:cNvPicPr preferRelativeResize="0"/>
          <p:nvPr/>
        </p:nvPicPr>
        <p:blipFill>
          <a:blip r:embed="rId7">
            <a:alphaModFix/>
          </a:blip>
          <a:stretch>
            <a:fillRect/>
          </a:stretch>
        </p:blipFill>
        <p:spPr>
          <a:xfrm>
            <a:off x="2538700" y="3515375"/>
            <a:ext cx="612000" cy="612000"/>
          </a:xfrm>
          <a:prstGeom prst="rect">
            <a:avLst/>
          </a:prstGeom>
          <a:noFill/>
          <a:ln>
            <a:noFill/>
          </a:ln>
        </p:spPr>
      </p:pic>
      <p:pic>
        <p:nvPicPr>
          <p:cNvPr id="614" name="Google Shape;614;p47"/>
          <p:cNvPicPr preferRelativeResize="0"/>
          <p:nvPr/>
        </p:nvPicPr>
        <p:blipFill>
          <a:blip r:embed="rId6">
            <a:alphaModFix/>
          </a:blip>
          <a:stretch>
            <a:fillRect/>
          </a:stretch>
        </p:blipFill>
        <p:spPr>
          <a:xfrm>
            <a:off x="6822400" y="1309600"/>
            <a:ext cx="612000" cy="612000"/>
          </a:xfrm>
          <a:prstGeom prst="rect">
            <a:avLst/>
          </a:prstGeom>
          <a:noFill/>
          <a:ln>
            <a:noFill/>
          </a:ln>
        </p:spPr>
      </p:pic>
      <p:sp>
        <p:nvSpPr>
          <p:cNvPr id="615" name="Google Shape;615;p47"/>
          <p:cNvSpPr/>
          <p:nvPr/>
        </p:nvSpPr>
        <p:spPr>
          <a:xfrm>
            <a:off x="4082525" y="1402150"/>
            <a:ext cx="394800" cy="42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1" name="Google Shape;621;p48"/>
          <p:cNvSpPr txBox="1"/>
          <p:nvPr>
            <p:ph type="title"/>
          </p:nvPr>
        </p:nvSpPr>
        <p:spPr>
          <a:xfrm>
            <a:off x="431800" y="173800"/>
            <a:ext cx="73161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Card </a:t>
            </a:r>
            <a:r>
              <a:rPr lang="tr-TR" sz="1500">
                <a:solidFill>
                  <a:srgbClr val="741B47"/>
                </a:solidFill>
                <a:latin typeface="Raleway Medium"/>
                <a:ea typeface="Raleway Medium"/>
                <a:cs typeface="Raleway Medium"/>
                <a:sym typeface="Raleway Medium"/>
              </a:rPr>
              <a:t>(How it looks like in the Active Sprints mode)</a:t>
            </a:r>
            <a:endParaRPr sz="1500">
              <a:solidFill>
                <a:srgbClr val="741B47"/>
              </a:solidFill>
              <a:latin typeface="Raleway Medium"/>
              <a:ea typeface="Raleway Medium"/>
              <a:cs typeface="Raleway Medium"/>
              <a:sym typeface="Raleway Medium"/>
            </a:endParaRPr>
          </a:p>
        </p:txBody>
      </p:sp>
      <p:pic>
        <p:nvPicPr>
          <p:cNvPr id="622" name="Google Shape;622;p48"/>
          <p:cNvPicPr preferRelativeResize="0"/>
          <p:nvPr/>
        </p:nvPicPr>
        <p:blipFill>
          <a:blip r:embed="rId3">
            <a:alphaModFix/>
          </a:blip>
          <a:stretch>
            <a:fillRect/>
          </a:stretch>
        </p:blipFill>
        <p:spPr>
          <a:xfrm>
            <a:off x="2189500" y="1192400"/>
            <a:ext cx="4765000" cy="2266675"/>
          </a:xfrm>
          <a:prstGeom prst="rect">
            <a:avLst/>
          </a:prstGeom>
          <a:noFill/>
          <a:ln>
            <a:noFill/>
          </a:ln>
          <a:effectLst>
            <a:outerShdw blurRad="57150" rotWithShape="0" algn="bl" dir="5400000" dist="19050">
              <a:srgbClr val="000000">
                <a:alpha val="50000"/>
              </a:srgbClr>
            </a:outerShdw>
          </a:effectLst>
        </p:spPr>
      </p:pic>
      <p:sp>
        <p:nvSpPr>
          <p:cNvPr id="623" name="Google Shape;623;p48"/>
          <p:cNvSpPr/>
          <p:nvPr/>
        </p:nvSpPr>
        <p:spPr>
          <a:xfrm>
            <a:off x="2225885" y="1314421"/>
            <a:ext cx="4692000" cy="95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330875" y="1273350"/>
            <a:ext cx="1574100" cy="511200"/>
          </a:xfrm>
          <a:prstGeom prst="wedgeRectCallout">
            <a:avLst>
              <a:gd fmla="val 69111" name="adj1"/>
              <a:gd fmla="val -8813"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Summary</a:t>
            </a:r>
            <a:endParaRPr b="1">
              <a:solidFill>
                <a:srgbClr val="FFFFFF"/>
              </a:solidFill>
            </a:endParaRPr>
          </a:p>
        </p:txBody>
      </p:sp>
      <p:sp>
        <p:nvSpPr>
          <p:cNvPr id="625" name="Google Shape;625;p48"/>
          <p:cNvSpPr/>
          <p:nvPr/>
        </p:nvSpPr>
        <p:spPr>
          <a:xfrm>
            <a:off x="330875" y="2257700"/>
            <a:ext cx="1574100" cy="511200"/>
          </a:xfrm>
          <a:prstGeom prst="wedgeRectCallout">
            <a:avLst>
              <a:gd fmla="val 77390" name="adj1"/>
              <a:gd fmla="val -6866"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Epic</a:t>
            </a:r>
            <a:endParaRPr b="1">
              <a:solidFill>
                <a:srgbClr val="FFFFFF"/>
              </a:solidFill>
            </a:endParaRPr>
          </a:p>
        </p:txBody>
      </p:sp>
      <p:sp>
        <p:nvSpPr>
          <p:cNvPr id="626" name="Google Shape;626;p48"/>
          <p:cNvSpPr/>
          <p:nvPr/>
        </p:nvSpPr>
        <p:spPr>
          <a:xfrm>
            <a:off x="330875" y="3111925"/>
            <a:ext cx="1574100" cy="511200"/>
          </a:xfrm>
          <a:prstGeom prst="wedgeRectCallout">
            <a:avLst>
              <a:gd fmla="val 75480" name="adj1"/>
              <a:gd fmla="val -42889"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Issue Type</a:t>
            </a:r>
            <a:endParaRPr b="1">
              <a:solidFill>
                <a:srgbClr val="FFFFFF"/>
              </a:solidFill>
            </a:endParaRPr>
          </a:p>
        </p:txBody>
      </p:sp>
      <p:sp>
        <p:nvSpPr>
          <p:cNvPr id="627" name="Google Shape;627;p48"/>
          <p:cNvSpPr/>
          <p:nvPr/>
        </p:nvSpPr>
        <p:spPr>
          <a:xfrm>
            <a:off x="1155025" y="3966150"/>
            <a:ext cx="1574100" cy="511200"/>
          </a:xfrm>
          <a:prstGeom prst="wedgeRectCallout">
            <a:avLst>
              <a:gd fmla="val 49875" name="adj1"/>
              <a:gd fmla="val -188419"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Issue Priority</a:t>
            </a:r>
            <a:endParaRPr b="1">
              <a:solidFill>
                <a:srgbClr val="FFFFFF"/>
              </a:solidFill>
            </a:endParaRPr>
          </a:p>
        </p:txBody>
      </p:sp>
      <p:sp>
        <p:nvSpPr>
          <p:cNvPr id="628" name="Google Shape;628;p48"/>
          <p:cNvSpPr/>
          <p:nvPr/>
        </p:nvSpPr>
        <p:spPr>
          <a:xfrm>
            <a:off x="3001875" y="3966150"/>
            <a:ext cx="1574100" cy="511200"/>
          </a:xfrm>
          <a:prstGeom prst="wedgeRectCallout">
            <a:avLst>
              <a:gd fmla="val -38789" name="adj1"/>
              <a:gd fmla="val -178614"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Estimate</a:t>
            </a:r>
            <a:endParaRPr b="1">
              <a:solidFill>
                <a:srgbClr val="FFFFFF"/>
              </a:solidFill>
            </a:endParaRPr>
          </a:p>
        </p:txBody>
      </p:sp>
      <p:sp>
        <p:nvSpPr>
          <p:cNvPr id="629" name="Google Shape;629;p48"/>
          <p:cNvSpPr/>
          <p:nvPr/>
        </p:nvSpPr>
        <p:spPr>
          <a:xfrm>
            <a:off x="5229725" y="3966150"/>
            <a:ext cx="1574100" cy="511200"/>
          </a:xfrm>
          <a:prstGeom prst="wedgeRectCallout">
            <a:avLst>
              <a:gd fmla="val 5670" name="adj1"/>
              <a:gd fmla="val -186458" name="adj2"/>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Project Key</a:t>
            </a:r>
            <a:endParaRPr b="1">
              <a:solidFill>
                <a:srgbClr val="FFFFFF"/>
              </a:solidFill>
            </a:endParaRPr>
          </a:p>
        </p:txBody>
      </p:sp>
      <p:sp>
        <p:nvSpPr>
          <p:cNvPr id="630" name="Google Shape;630;p48"/>
          <p:cNvSpPr/>
          <p:nvPr/>
        </p:nvSpPr>
        <p:spPr>
          <a:xfrm>
            <a:off x="7407450" y="2600725"/>
            <a:ext cx="1574100" cy="511200"/>
          </a:xfrm>
          <a:prstGeom prst="wedgeRectCallout">
            <a:avLst>
              <a:gd fmla="val -87453" name="adj1"/>
              <a:gd fmla="val 2769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Assignee</a:t>
            </a:r>
            <a:endParaRPr b="1">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34" name="Shape 634"/>
        <p:cNvGrpSpPr/>
        <p:nvPr/>
      </p:nvGrpSpPr>
      <p:grpSpPr>
        <a:xfrm>
          <a:off x="0" y="0"/>
          <a:ext cx="0" cy="0"/>
          <a:chOff x="0" y="0"/>
          <a:chExt cx="0" cy="0"/>
        </a:xfrm>
      </p:grpSpPr>
      <p:sp>
        <p:nvSpPr>
          <p:cNvPr id="635" name="Google Shape;635;p49"/>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txBox="1"/>
          <p:nvPr/>
        </p:nvSpPr>
        <p:spPr>
          <a:xfrm>
            <a:off x="664725" y="2056150"/>
            <a:ext cx="51309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How can you determine the relative priority of an issue in Jira?</a:t>
            </a:r>
            <a:endParaRPr sz="3100">
              <a:solidFill>
                <a:srgbClr val="4A86E8"/>
              </a:solidFill>
              <a:latin typeface="Proxima Nova Semibold"/>
              <a:ea typeface="Proxima Nova Semibold"/>
              <a:cs typeface="Proxima Nova Semibold"/>
              <a:sym typeface="Proxima Nova Semibold"/>
            </a:endParaRPr>
          </a:p>
        </p:txBody>
      </p:sp>
      <p:pic>
        <p:nvPicPr>
          <p:cNvPr id="637" name="Google Shape;637;p49"/>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638" name="Google Shape;638;p49"/>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639" name="Google Shape;639;p49"/>
          <p:cNvPicPr preferRelativeResize="0"/>
          <p:nvPr/>
        </p:nvPicPr>
        <p:blipFill>
          <a:blip r:embed="rId5">
            <a:alphaModFix/>
          </a:blip>
          <a:stretch>
            <a:fillRect/>
          </a:stretch>
        </p:blipFill>
        <p:spPr>
          <a:xfrm>
            <a:off x="2198900" y="367650"/>
            <a:ext cx="1954550" cy="1954550"/>
          </a:xfrm>
          <a:prstGeom prst="rect">
            <a:avLst/>
          </a:prstGeom>
          <a:noFill/>
          <a:ln>
            <a:noFill/>
          </a:ln>
        </p:spPr>
      </p:pic>
      <p:pic>
        <p:nvPicPr>
          <p:cNvPr id="640" name="Google Shape;640;p49">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641" name="Google Shape;641;p49">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47" name="Google Shape;647;p5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Epic</a:t>
            </a:r>
            <a:endParaRPr sz="4000">
              <a:solidFill>
                <a:srgbClr val="741B47"/>
              </a:solidFill>
              <a:latin typeface="Raleway Medium"/>
              <a:ea typeface="Raleway Medium"/>
              <a:cs typeface="Raleway Medium"/>
              <a:sym typeface="Raleway Medium"/>
            </a:endParaRPr>
          </a:p>
        </p:txBody>
      </p:sp>
      <p:grpSp>
        <p:nvGrpSpPr>
          <p:cNvPr id="648" name="Google Shape;648;p50"/>
          <p:cNvGrpSpPr/>
          <p:nvPr/>
        </p:nvGrpSpPr>
        <p:grpSpPr>
          <a:xfrm>
            <a:off x="1737448" y="786468"/>
            <a:ext cx="5232876" cy="4044861"/>
            <a:chOff x="431561" y="0"/>
            <a:chExt cx="5232876" cy="4044861"/>
          </a:xfrm>
        </p:grpSpPr>
        <p:sp>
          <p:nvSpPr>
            <p:cNvPr id="649" name="Google Shape;649;p50"/>
            <p:cNvSpPr/>
            <p:nvPr/>
          </p:nvSpPr>
          <p:spPr>
            <a:xfrm>
              <a:off x="431561" y="0"/>
              <a:ext cx="2326268" cy="1630483"/>
            </a:xfrm>
            <a:prstGeom prst="rect">
              <a:avLst/>
            </a:prstGeom>
            <a:blipFill rotWithShape="1">
              <a:blip r:embed="rId3">
                <a:alphaModFix/>
              </a:blip>
              <a:stretch>
                <a:fillRect b="0" l="-6998" r="-6999"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901765" y="1404380"/>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txBox="1"/>
            <p:nvPr/>
          </p:nvSpPr>
          <p:spPr>
            <a:xfrm>
              <a:off x="901765" y="1404380"/>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Click on "EPICS"</a:t>
              </a:r>
              <a:endParaRPr b="0" i="0" sz="1600" u="none" cap="none" strike="noStrike">
                <a:solidFill>
                  <a:schemeClr val="lt1"/>
                </a:solidFill>
                <a:latin typeface="Arial"/>
                <a:ea typeface="Arial"/>
                <a:cs typeface="Arial"/>
                <a:sym typeface="Arial"/>
              </a:endParaRPr>
            </a:p>
          </p:txBody>
        </p:sp>
        <p:sp>
          <p:nvSpPr>
            <p:cNvPr id="652" name="Google Shape;652;p50"/>
            <p:cNvSpPr/>
            <p:nvPr/>
          </p:nvSpPr>
          <p:spPr>
            <a:xfrm>
              <a:off x="3189684" y="19137"/>
              <a:ext cx="2326268" cy="1719103"/>
            </a:xfrm>
            <a:prstGeom prst="rect">
              <a:avLst/>
            </a:prstGeom>
            <a:blipFill rotWithShape="1">
              <a:blip r:embed="rId4">
                <a:alphaModFix/>
              </a:blip>
              <a:stretch>
                <a:fillRect b="0" l="-3999" r="-3999"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3659887" y="14265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txBox="1"/>
            <p:nvPr/>
          </p:nvSpPr>
          <p:spPr>
            <a:xfrm>
              <a:off x="3659887" y="1426535"/>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Click on "Create Epic"</a:t>
              </a:r>
              <a:endParaRPr b="0" i="0" sz="1600" u="none" cap="none" strike="noStrike">
                <a:solidFill>
                  <a:schemeClr val="lt1"/>
                </a:solidFill>
                <a:latin typeface="Arial"/>
                <a:ea typeface="Arial"/>
                <a:cs typeface="Arial"/>
                <a:sym typeface="Arial"/>
              </a:endParaRPr>
            </a:p>
          </p:txBody>
        </p:sp>
        <p:sp>
          <p:nvSpPr>
            <p:cNvPr id="655" name="Google Shape;655;p50"/>
            <p:cNvSpPr/>
            <p:nvPr/>
          </p:nvSpPr>
          <p:spPr>
            <a:xfrm>
              <a:off x="1810623" y="2155737"/>
              <a:ext cx="2326268" cy="1719103"/>
            </a:xfrm>
            <a:prstGeom prst="rect">
              <a:avLst/>
            </a:prstGeom>
            <a:blipFill rotWithShape="1">
              <a:blip r:embed="rId5">
                <a:alphaModFix/>
              </a:blip>
              <a:stretch>
                <a:fillRect b="0" l="-6998" r="-69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0"/>
            <p:cNvSpPr/>
            <p:nvPr/>
          </p:nvSpPr>
          <p:spPr>
            <a:xfrm>
              <a:off x="2280826" y="35631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
            <p:cNvSpPr txBox="1"/>
            <p:nvPr/>
          </p:nvSpPr>
          <p:spPr>
            <a:xfrm>
              <a:off x="2280826" y="3563135"/>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Fill in the Dialogue Box</a:t>
              </a:r>
              <a:endParaRPr b="0" i="0" sz="1600" u="none" cap="none" strike="noStrike">
                <a:solidFill>
                  <a:schemeClr val="lt1"/>
                </a:solidFill>
                <a:latin typeface="Arial"/>
                <a:ea typeface="Arial"/>
                <a:cs typeface="Arial"/>
                <a:sym typeface="Arial"/>
              </a:endParaRPr>
            </a:p>
          </p:txBody>
        </p:sp>
      </p:grpSp>
      <p:pic>
        <p:nvPicPr>
          <p:cNvPr id="658" name="Google Shape;658;p50"/>
          <p:cNvPicPr preferRelativeResize="0"/>
          <p:nvPr/>
        </p:nvPicPr>
        <p:blipFill>
          <a:blip r:embed="rId6">
            <a:alphaModFix/>
          </a:blip>
          <a:stretch>
            <a:fillRect/>
          </a:stretch>
        </p:blipFill>
        <p:spPr>
          <a:xfrm>
            <a:off x="1125450" y="1309600"/>
            <a:ext cx="612000" cy="612000"/>
          </a:xfrm>
          <a:prstGeom prst="rect">
            <a:avLst/>
          </a:prstGeom>
          <a:noFill/>
          <a:ln>
            <a:noFill/>
          </a:ln>
        </p:spPr>
      </p:pic>
      <p:pic>
        <p:nvPicPr>
          <p:cNvPr id="659" name="Google Shape;659;p50"/>
          <p:cNvPicPr preferRelativeResize="0"/>
          <p:nvPr/>
        </p:nvPicPr>
        <p:blipFill>
          <a:blip r:embed="rId7">
            <a:alphaModFix/>
          </a:blip>
          <a:stretch>
            <a:fillRect/>
          </a:stretch>
        </p:blipFill>
        <p:spPr>
          <a:xfrm>
            <a:off x="6829975" y="1309600"/>
            <a:ext cx="612000" cy="612000"/>
          </a:xfrm>
          <a:prstGeom prst="rect">
            <a:avLst/>
          </a:prstGeom>
          <a:noFill/>
          <a:ln>
            <a:noFill/>
          </a:ln>
        </p:spPr>
      </p:pic>
      <p:pic>
        <p:nvPicPr>
          <p:cNvPr id="660" name="Google Shape;660;p50"/>
          <p:cNvPicPr preferRelativeResize="0"/>
          <p:nvPr/>
        </p:nvPicPr>
        <p:blipFill>
          <a:blip r:embed="rId8">
            <a:alphaModFix/>
          </a:blip>
          <a:stretch>
            <a:fillRect/>
          </a:stretch>
        </p:blipFill>
        <p:spPr>
          <a:xfrm>
            <a:off x="2529525" y="3372150"/>
            <a:ext cx="612000" cy="61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66" name="Google Shape;666;p5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Subtask</a:t>
            </a:r>
            <a:endParaRPr sz="4000">
              <a:solidFill>
                <a:srgbClr val="741B47"/>
              </a:solidFill>
              <a:latin typeface="Raleway Medium"/>
              <a:ea typeface="Raleway Medium"/>
              <a:cs typeface="Raleway Medium"/>
              <a:sym typeface="Raleway Medium"/>
            </a:endParaRPr>
          </a:p>
        </p:txBody>
      </p:sp>
      <p:grpSp>
        <p:nvGrpSpPr>
          <p:cNvPr id="667" name="Google Shape;667;p51"/>
          <p:cNvGrpSpPr/>
          <p:nvPr/>
        </p:nvGrpSpPr>
        <p:grpSpPr>
          <a:xfrm>
            <a:off x="1737448" y="800104"/>
            <a:ext cx="5232876" cy="4031225"/>
            <a:chOff x="431561" y="13636"/>
            <a:chExt cx="5232876" cy="4031225"/>
          </a:xfrm>
        </p:grpSpPr>
        <p:sp>
          <p:nvSpPr>
            <p:cNvPr id="668" name="Google Shape;668;p51"/>
            <p:cNvSpPr/>
            <p:nvPr/>
          </p:nvSpPr>
          <p:spPr>
            <a:xfrm>
              <a:off x="459686" y="13636"/>
              <a:ext cx="2326268" cy="1651852"/>
            </a:xfrm>
            <a:prstGeom prst="rect">
              <a:avLst/>
            </a:prstGeom>
            <a:blipFill rotWithShape="1">
              <a:blip r:embed="rId3">
                <a:alphaModFix/>
              </a:blip>
              <a:stretch>
                <a:fillRect b="0" l="-5999" r="-5998"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901765" y="1409722"/>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txBox="1"/>
            <p:nvPr/>
          </p:nvSpPr>
          <p:spPr>
            <a:xfrm>
              <a:off x="901765" y="1409722"/>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Navigate to the parent issue</a:t>
              </a:r>
              <a:endParaRPr b="0" i="0" sz="1600" u="none" cap="none" strike="noStrike">
                <a:solidFill>
                  <a:schemeClr val="lt1"/>
                </a:solidFill>
                <a:latin typeface="Arial"/>
                <a:ea typeface="Arial"/>
                <a:cs typeface="Arial"/>
                <a:sym typeface="Arial"/>
              </a:endParaRPr>
            </a:p>
          </p:txBody>
        </p:sp>
        <p:sp>
          <p:nvSpPr>
            <p:cNvPr id="671" name="Google Shape;671;p51"/>
            <p:cNvSpPr/>
            <p:nvPr/>
          </p:nvSpPr>
          <p:spPr>
            <a:xfrm>
              <a:off x="3189684" y="19137"/>
              <a:ext cx="2326268" cy="1719103"/>
            </a:xfrm>
            <a:prstGeom prst="rect">
              <a:avLst/>
            </a:prstGeom>
            <a:blipFill rotWithShape="1">
              <a:blip r:embed="rId4">
                <a:alphaModFix/>
              </a:blip>
              <a:stretch>
                <a:fillRect b="0" l="-11999" r="-11997"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3659887" y="14265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txBox="1"/>
            <p:nvPr/>
          </p:nvSpPr>
          <p:spPr>
            <a:xfrm>
              <a:off x="3659887" y="1426535"/>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Click on "Create subtask" button</a:t>
              </a:r>
              <a:endParaRPr b="0" i="0" sz="1600" u="none" cap="none" strike="noStrike">
                <a:solidFill>
                  <a:schemeClr val="lt1"/>
                </a:solidFill>
                <a:latin typeface="Arial"/>
                <a:ea typeface="Arial"/>
                <a:cs typeface="Arial"/>
                <a:sym typeface="Arial"/>
              </a:endParaRPr>
            </a:p>
          </p:txBody>
        </p:sp>
        <p:sp>
          <p:nvSpPr>
            <p:cNvPr id="674" name="Google Shape;674;p51"/>
            <p:cNvSpPr/>
            <p:nvPr/>
          </p:nvSpPr>
          <p:spPr>
            <a:xfrm>
              <a:off x="431561" y="2155737"/>
              <a:ext cx="2326268" cy="1719103"/>
            </a:xfrm>
            <a:prstGeom prst="rect">
              <a:avLst/>
            </a:prstGeom>
            <a:blipFill rotWithShape="1">
              <a:blip r:embed="rId5">
                <a:alphaModFix/>
              </a:blip>
              <a:stretch>
                <a:fillRect b="-8998" l="0" r="0" t="-8999"/>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901765" y="35631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txBox="1"/>
            <p:nvPr/>
          </p:nvSpPr>
          <p:spPr>
            <a:xfrm>
              <a:off x="901765" y="3563135"/>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Add a Summary</a:t>
              </a:r>
              <a:endParaRPr b="0" i="0" sz="1600" u="none" cap="none" strike="noStrike">
                <a:solidFill>
                  <a:schemeClr val="lt1"/>
                </a:solidFill>
                <a:latin typeface="Arial"/>
                <a:ea typeface="Arial"/>
                <a:cs typeface="Arial"/>
                <a:sym typeface="Arial"/>
              </a:endParaRPr>
            </a:p>
          </p:txBody>
        </p:sp>
        <p:sp>
          <p:nvSpPr>
            <p:cNvPr id="677" name="Google Shape;677;p51"/>
            <p:cNvSpPr/>
            <p:nvPr/>
          </p:nvSpPr>
          <p:spPr>
            <a:xfrm>
              <a:off x="3189684" y="2155737"/>
              <a:ext cx="2326268" cy="171910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3659887" y="3563135"/>
              <a:ext cx="2004550" cy="481726"/>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txBox="1"/>
            <p:nvPr/>
          </p:nvSpPr>
          <p:spPr>
            <a:xfrm>
              <a:off x="3659887" y="3563135"/>
              <a:ext cx="2004550" cy="481726"/>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Fill in the Subtask Fields</a:t>
              </a:r>
              <a:endParaRPr b="0" i="0" sz="1600" u="none" cap="none" strike="noStrike">
                <a:solidFill>
                  <a:schemeClr val="lt1"/>
                </a:solidFill>
                <a:latin typeface="Arial"/>
                <a:ea typeface="Arial"/>
                <a:cs typeface="Arial"/>
                <a:sym typeface="Arial"/>
              </a:endParaRPr>
            </a:p>
          </p:txBody>
        </p:sp>
      </p:grpSp>
      <p:pic>
        <p:nvPicPr>
          <p:cNvPr id="680" name="Google Shape;680;p51"/>
          <p:cNvPicPr preferRelativeResize="0"/>
          <p:nvPr/>
        </p:nvPicPr>
        <p:blipFill>
          <a:blip r:embed="rId7">
            <a:alphaModFix/>
          </a:blip>
          <a:stretch>
            <a:fillRect/>
          </a:stretch>
        </p:blipFill>
        <p:spPr>
          <a:xfrm>
            <a:off x="6829975" y="3499175"/>
            <a:ext cx="612000" cy="612000"/>
          </a:xfrm>
          <a:prstGeom prst="rect">
            <a:avLst/>
          </a:prstGeom>
          <a:noFill/>
          <a:ln>
            <a:noFill/>
          </a:ln>
        </p:spPr>
      </p:pic>
      <p:pic>
        <p:nvPicPr>
          <p:cNvPr id="681" name="Google Shape;681;p51"/>
          <p:cNvPicPr preferRelativeResize="0"/>
          <p:nvPr/>
        </p:nvPicPr>
        <p:blipFill>
          <a:blip r:embed="rId8">
            <a:alphaModFix/>
          </a:blip>
          <a:stretch>
            <a:fillRect/>
          </a:stretch>
        </p:blipFill>
        <p:spPr>
          <a:xfrm>
            <a:off x="1125450" y="1309600"/>
            <a:ext cx="612000" cy="612000"/>
          </a:xfrm>
          <a:prstGeom prst="rect">
            <a:avLst/>
          </a:prstGeom>
          <a:noFill/>
          <a:ln>
            <a:noFill/>
          </a:ln>
        </p:spPr>
      </p:pic>
      <p:pic>
        <p:nvPicPr>
          <p:cNvPr id="682" name="Google Shape;682;p51"/>
          <p:cNvPicPr preferRelativeResize="0"/>
          <p:nvPr/>
        </p:nvPicPr>
        <p:blipFill>
          <a:blip r:embed="rId9">
            <a:alphaModFix/>
          </a:blip>
          <a:stretch>
            <a:fillRect/>
          </a:stretch>
        </p:blipFill>
        <p:spPr>
          <a:xfrm>
            <a:off x="6829975" y="1309600"/>
            <a:ext cx="612000" cy="612000"/>
          </a:xfrm>
          <a:prstGeom prst="rect">
            <a:avLst/>
          </a:prstGeom>
          <a:noFill/>
          <a:ln>
            <a:noFill/>
          </a:ln>
        </p:spPr>
      </p:pic>
      <p:pic>
        <p:nvPicPr>
          <p:cNvPr id="683" name="Google Shape;683;p51"/>
          <p:cNvPicPr preferRelativeResize="0"/>
          <p:nvPr/>
        </p:nvPicPr>
        <p:blipFill>
          <a:blip r:embed="rId10">
            <a:alphaModFix/>
          </a:blip>
          <a:stretch>
            <a:fillRect/>
          </a:stretch>
        </p:blipFill>
        <p:spPr>
          <a:xfrm>
            <a:off x="1125450" y="3499175"/>
            <a:ext cx="612000" cy="612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9" name="Google Shape;689;p5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Bug</a:t>
            </a:r>
            <a:endParaRPr sz="4000">
              <a:solidFill>
                <a:srgbClr val="741B47"/>
              </a:solidFill>
              <a:latin typeface="Raleway Medium"/>
              <a:ea typeface="Raleway Medium"/>
              <a:cs typeface="Raleway Medium"/>
              <a:sym typeface="Raleway Medium"/>
            </a:endParaRPr>
          </a:p>
        </p:txBody>
      </p:sp>
      <p:grpSp>
        <p:nvGrpSpPr>
          <p:cNvPr id="690" name="Google Shape;690;p52"/>
          <p:cNvGrpSpPr/>
          <p:nvPr/>
        </p:nvGrpSpPr>
        <p:grpSpPr>
          <a:xfrm>
            <a:off x="1526817" y="1472406"/>
            <a:ext cx="6090364" cy="2198687"/>
            <a:chOff x="2817" y="932656"/>
            <a:chExt cx="6090364" cy="2198687"/>
          </a:xfrm>
        </p:grpSpPr>
        <p:sp>
          <p:nvSpPr>
            <p:cNvPr id="691" name="Google Shape;691;p52"/>
            <p:cNvSpPr/>
            <p:nvPr/>
          </p:nvSpPr>
          <p:spPr>
            <a:xfrm>
              <a:off x="2817" y="932656"/>
              <a:ext cx="2707463" cy="2000805"/>
            </a:xfrm>
            <a:prstGeom prst="rect">
              <a:avLst/>
            </a:prstGeom>
            <a:blipFill rotWithShape="1">
              <a:blip r:embed="rId3">
                <a:alphaModFix/>
              </a:blip>
              <a:stretch>
                <a:fillRect b="-6999" l="0" r="0" t="-6998"/>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550071" y="2570678"/>
              <a:ext cx="2333027" cy="56066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txBox="1"/>
            <p:nvPr/>
          </p:nvSpPr>
          <p:spPr>
            <a:xfrm>
              <a:off x="550071" y="2570678"/>
              <a:ext cx="2333027" cy="560665"/>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Click on "+" button from the global navigation bar</a:t>
              </a:r>
              <a:endParaRPr b="0" i="0" sz="1600" u="none" cap="none" strike="noStrike">
                <a:solidFill>
                  <a:schemeClr val="lt1"/>
                </a:solidFill>
                <a:latin typeface="Arial"/>
                <a:ea typeface="Arial"/>
                <a:cs typeface="Arial"/>
                <a:sym typeface="Arial"/>
              </a:endParaRPr>
            </a:p>
          </p:txBody>
        </p:sp>
        <p:sp>
          <p:nvSpPr>
            <p:cNvPr id="694" name="Google Shape;694;p52"/>
            <p:cNvSpPr/>
            <p:nvPr/>
          </p:nvSpPr>
          <p:spPr>
            <a:xfrm>
              <a:off x="3212901" y="932656"/>
              <a:ext cx="2707463" cy="2000805"/>
            </a:xfrm>
            <a:prstGeom prst="rect">
              <a:avLst/>
            </a:prstGeom>
            <a:blipFill rotWithShape="1">
              <a:blip r:embed="rId4">
                <a:alphaModFix/>
              </a:blip>
              <a:stretch>
                <a:fillRect b="-6999" l="0" r="0" t="-6998"/>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p:nvPr/>
          </p:nvSpPr>
          <p:spPr>
            <a:xfrm>
              <a:off x="3760154" y="2570678"/>
              <a:ext cx="2333027" cy="56066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txBox="1"/>
            <p:nvPr/>
          </p:nvSpPr>
          <p:spPr>
            <a:xfrm>
              <a:off x="3760154" y="2570678"/>
              <a:ext cx="2333027" cy="560665"/>
            </a:xfrm>
            <a:prstGeom prst="rect">
              <a:avLst/>
            </a:prstGeom>
            <a:solidFill>
              <a:srgbClr val="C27BA0"/>
            </a:solid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tr-TR" sz="1600" u="none" cap="none" strike="noStrike">
                  <a:solidFill>
                    <a:schemeClr val="lt1"/>
                  </a:solidFill>
                  <a:latin typeface="Arial"/>
                  <a:ea typeface="Arial"/>
                  <a:cs typeface="Arial"/>
                  <a:sym typeface="Arial"/>
                </a:rPr>
                <a:t>Fill in the Dialogue Box</a:t>
              </a:r>
              <a:endParaRPr b="0" i="0" sz="1600" u="none" cap="none" strike="noStrike">
                <a:solidFill>
                  <a:schemeClr val="lt1"/>
                </a:solidFill>
                <a:latin typeface="Arial"/>
                <a:ea typeface="Arial"/>
                <a:cs typeface="Arial"/>
                <a:sym typeface="Arial"/>
              </a:endParaRPr>
            </a:p>
          </p:txBody>
        </p:sp>
      </p:grpSp>
      <p:pic>
        <p:nvPicPr>
          <p:cNvPr id="697" name="Google Shape;697;p52"/>
          <p:cNvPicPr preferRelativeResize="0"/>
          <p:nvPr/>
        </p:nvPicPr>
        <p:blipFill>
          <a:blip r:embed="rId5">
            <a:alphaModFix/>
          </a:blip>
          <a:stretch>
            <a:fillRect/>
          </a:stretch>
        </p:blipFill>
        <p:spPr>
          <a:xfrm>
            <a:off x="904650" y="2112575"/>
            <a:ext cx="612000" cy="612000"/>
          </a:xfrm>
          <a:prstGeom prst="rect">
            <a:avLst/>
          </a:prstGeom>
          <a:noFill/>
          <a:ln>
            <a:noFill/>
          </a:ln>
        </p:spPr>
      </p:pic>
      <p:pic>
        <p:nvPicPr>
          <p:cNvPr id="698" name="Google Shape;698;p52"/>
          <p:cNvPicPr preferRelativeResize="0"/>
          <p:nvPr/>
        </p:nvPicPr>
        <p:blipFill>
          <a:blip r:embed="rId6">
            <a:alphaModFix/>
          </a:blip>
          <a:stretch>
            <a:fillRect/>
          </a:stretch>
        </p:blipFill>
        <p:spPr>
          <a:xfrm>
            <a:off x="7442275" y="2112575"/>
            <a:ext cx="612000" cy="61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53"/>
          <p:cNvPicPr preferRelativeResize="0"/>
          <p:nvPr/>
        </p:nvPicPr>
        <p:blipFill>
          <a:blip r:embed="rId3">
            <a:alphaModFix/>
          </a:blip>
          <a:stretch>
            <a:fillRect/>
          </a:stretch>
        </p:blipFill>
        <p:spPr>
          <a:xfrm>
            <a:off x="226950" y="800200"/>
            <a:ext cx="4687019" cy="4038501"/>
          </a:xfrm>
          <a:prstGeom prst="rect">
            <a:avLst/>
          </a:prstGeom>
          <a:noFill/>
          <a:ln cap="flat" cmpd="sng" w="9525">
            <a:solidFill>
              <a:srgbClr val="741B47"/>
            </a:solidFill>
            <a:prstDash val="solid"/>
            <a:round/>
            <a:headEnd len="sm" w="sm" type="none"/>
            <a:tailEnd len="sm" w="sm" type="none"/>
          </a:ln>
        </p:spPr>
      </p:pic>
      <p:sp>
        <p:nvSpPr>
          <p:cNvPr id="704" name="Google Shape;704;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05" name="Google Shape;705;p53"/>
          <p:cNvSpPr txBox="1"/>
          <p:nvPr>
            <p:ph type="title"/>
          </p:nvPr>
        </p:nvSpPr>
        <p:spPr>
          <a:xfrm>
            <a:off x="431800" y="173800"/>
            <a:ext cx="61425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Logging Time on Issues</a:t>
            </a:r>
            <a:endParaRPr sz="4000">
              <a:solidFill>
                <a:srgbClr val="741B47"/>
              </a:solidFill>
              <a:latin typeface="Raleway Medium"/>
              <a:ea typeface="Raleway Medium"/>
              <a:cs typeface="Raleway Medium"/>
              <a:sym typeface="Raleway Medium"/>
            </a:endParaRPr>
          </a:p>
        </p:txBody>
      </p:sp>
      <p:grpSp>
        <p:nvGrpSpPr>
          <p:cNvPr id="706" name="Google Shape;706;p53"/>
          <p:cNvGrpSpPr/>
          <p:nvPr/>
        </p:nvGrpSpPr>
        <p:grpSpPr>
          <a:xfrm>
            <a:off x="5642525" y="661575"/>
            <a:ext cx="3121500" cy="4118400"/>
            <a:chOff x="5642525" y="661575"/>
            <a:chExt cx="3121500" cy="4118400"/>
          </a:xfrm>
        </p:grpSpPr>
        <p:pic>
          <p:nvPicPr>
            <p:cNvPr id="707" name="Google Shape;707;p53"/>
            <p:cNvPicPr preferRelativeResize="0"/>
            <p:nvPr/>
          </p:nvPicPr>
          <p:blipFill>
            <a:blip r:embed="rId4">
              <a:alphaModFix/>
            </a:blip>
            <a:stretch>
              <a:fillRect/>
            </a:stretch>
          </p:blipFill>
          <p:spPr>
            <a:xfrm>
              <a:off x="5672044" y="728975"/>
              <a:ext cx="3038138" cy="4038500"/>
            </a:xfrm>
            <a:prstGeom prst="rect">
              <a:avLst/>
            </a:prstGeom>
            <a:noFill/>
            <a:ln>
              <a:noFill/>
            </a:ln>
          </p:spPr>
        </p:pic>
        <p:sp>
          <p:nvSpPr>
            <p:cNvPr id="708" name="Google Shape;708;p53"/>
            <p:cNvSpPr/>
            <p:nvPr/>
          </p:nvSpPr>
          <p:spPr>
            <a:xfrm>
              <a:off x="5642525" y="661575"/>
              <a:ext cx="3121500" cy="4118400"/>
            </a:xfrm>
            <a:prstGeom prst="wedgeRectCallout">
              <a:avLst>
                <a:gd fmla="val -74179" name="adj1"/>
                <a:gd fmla="val 29188" name="adj2"/>
              </a:avLst>
            </a:prstGeom>
            <a:no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2" name="Google Shape;412;p27"/>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413" name="Google Shape;413;p27"/>
          <p:cNvSpPr txBox="1"/>
          <p:nvPr>
            <p:ph idx="4294967295" type="subTitle"/>
          </p:nvPr>
        </p:nvSpPr>
        <p:spPr>
          <a:xfrm>
            <a:off x="603075" y="904650"/>
            <a:ext cx="8042400" cy="3541800"/>
          </a:xfrm>
          <a:prstGeom prst="rect">
            <a:avLst/>
          </a:prstGeom>
          <a:noFill/>
          <a:ln>
            <a:noFill/>
          </a:ln>
        </p:spPr>
        <p:txBody>
          <a:bodyPr anchorCtr="0" anchor="t" bIns="0" lIns="0" spcFirstLastPara="1" rIns="0" wrap="square" tIns="0">
            <a:noAutofit/>
          </a:bodyPr>
          <a:lstStyle/>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Scrum Board</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Introduction to Issues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Working with Issues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Planning Sprints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Reports in Jira</a:t>
            </a:r>
            <a:endParaRPr sz="3000">
              <a:solidFill>
                <a:srgbClr val="0B5394"/>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14" name="Google Shape;714;p54"/>
          <p:cNvSpPr txBox="1"/>
          <p:nvPr>
            <p:ph type="title"/>
          </p:nvPr>
        </p:nvSpPr>
        <p:spPr>
          <a:xfrm>
            <a:off x="431800" y="173800"/>
            <a:ext cx="61425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Cloning an</a:t>
            </a:r>
            <a:r>
              <a:rPr lang="tr-TR" sz="4000">
                <a:solidFill>
                  <a:srgbClr val="741B47"/>
                </a:solidFill>
                <a:latin typeface="Raleway Medium"/>
                <a:ea typeface="Raleway Medium"/>
                <a:cs typeface="Raleway Medium"/>
                <a:sym typeface="Raleway Medium"/>
              </a:rPr>
              <a:t> Issue</a:t>
            </a:r>
            <a:endParaRPr sz="4000">
              <a:solidFill>
                <a:srgbClr val="741B47"/>
              </a:solidFill>
              <a:latin typeface="Raleway Medium"/>
              <a:ea typeface="Raleway Medium"/>
              <a:cs typeface="Raleway Medium"/>
              <a:sym typeface="Raleway Medium"/>
            </a:endParaRPr>
          </a:p>
        </p:txBody>
      </p:sp>
      <p:pic>
        <p:nvPicPr>
          <p:cNvPr id="715" name="Google Shape;715;p54"/>
          <p:cNvPicPr preferRelativeResize="0"/>
          <p:nvPr/>
        </p:nvPicPr>
        <p:blipFill>
          <a:blip r:embed="rId3">
            <a:alphaModFix/>
          </a:blip>
          <a:stretch>
            <a:fillRect/>
          </a:stretch>
        </p:blipFill>
        <p:spPr>
          <a:xfrm>
            <a:off x="171025" y="728975"/>
            <a:ext cx="4803473" cy="4038501"/>
          </a:xfrm>
          <a:prstGeom prst="rect">
            <a:avLst/>
          </a:prstGeom>
          <a:noFill/>
          <a:ln cap="flat" cmpd="sng" w="9525">
            <a:solidFill>
              <a:srgbClr val="741B47"/>
            </a:solidFill>
            <a:prstDash val="solid"/>
            <a:round/>
            <a:headEnd len="sm" w="sm" type="none"/>
            <a:tailEnd len="sm" w="sm" type="none"/>
          </a:ln>
        </p:spPr>
      </p:pic>
      <p:sp>
        <p:nvSpPr>
          <p:cNvPr id="716" name="Google Shape;716;p54"/>
          <p:cNvSpPr/>
          <p:nvPr/>
        </p:nvSpPr>
        <p:spPr>
          <a:xfrm>
            <a:off x="5126725" y="1239275"/>
            <a:ext cx="3904200" cy="2972100"/>
          </a:xfrm>
          <a:prstGeom prst="wedgeRectCallout">
            <a:avLst>
              <a:gd fmla="val -74975" name="adj1"/>
              <a:gd fmla="val -19589" name="adj2"/>
            </a:avLst>
          </a:prstGeom>
          <a:solidFill>
            <a:srgbClr val="FFFFFF"/>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54"/>
          <p:cNvPicPr preferRelativeResize="0"/>
          <p:nvPr/>
        </p:nvPicPr>
        <p:blipFill>
          <a:blip r:embed="rId4">
            <a:alphaModFix/>
          </a:blip>
          <a:stretch>
            <a:fillRect/>
          </a:stretch>
        </p:blipFill>
        <p:spPr>
          <a:xfrm>
            <a:off x="5247850" y="1412938"/>
            <a:ext cx="3743750" cy="261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5"/>
          <p:cNvSpPr txBox="1"/>
          <p:nvPr>
            <p:ph type="ctrTitle"/>
          </p:nvPr>
        </p:nvSpPr>
        <p:spPr>
          <a:xfrm>
            <a:off x="1085850" y="2304733"/>
            <a:ext cx="4676700" cy="53403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Planning Sprints</a:t>
            </a:r>
            <a:endParaRPr sz="3600">
              <a:solidFill>
                <a:srgbClr val="741B47"/>
              </a:solidFill>
              <a:latin typeface="Raleway Medium"/>
              <a:ea typeface="Raleway Medium"/>
              <a:cs typeface="Raleway Medium"/>
              <a:sym typeface="Raleway Medium"/>
            </a:endParaRPr>
          </a:p>
        </p:txBody>
      </p:sp>
      <p:sp>
        <p:nvSpPr>
          <p:cNvPr id="723" name="Google Shape;723;p5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9" name="Google Shape;729;p56"/>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Starting Sprint</a:t>
            </a:r>
            <a:endParaRPr/>
          </a:p>
        </p:txBody>
      </p:sp>
      <p:pic>
        <p:nvPicPr>
          <p:cNvPr id="730" name="Google Shape;730;p56"/>
          <p:cNvPicPr preferRelativeResize="0"/>
          <p:nvPr/>
        </p:nvPicPr>
        <p:blipFill rotWithShape="1">
          <a:blip r:embed="rId3">
            <a:alphaModFix/>
          </a:blip>
          <a:srcRect b="0" l="0" r="0" t="0"/>
          <a:stretch/>
        </p:blipFill>
        <p:spPr>
          <a:xfrm>
            <a:off x="555357" y="800100"/>
            <a:ext cx="5845443" cy="3784924"/>
          </a:xfrm>
          <a:prstGeom prst="rect">
            <a:avLst/>
          </a:prstGeom>
          <a:noFill/>
          <a:ln>
            <a:noFill/>
          </a:ln>
        </p:spPr>
      </p:pic>
      <p:grpSp>
        <p:nvGrpSpPr>
          <p:cNvPr id="731" name="Google Shape;731;p56"/>
          <p:cNvGrpSpPr/>
          <p:nvPr/>
        </p:nvGrpSpPr>
        <p:grpSpPr>
          <a:xfrm>
            <a:off x="6793236" y="886573"/>
            <a:ext cx="1625390" cy="3611977"/>
            <a:chOff x="1752313" y="0"/>
            <a:chExt cx="1625390" cy="3611977"/>
          </a:xfrm>
        </p:grpSpPr>
        <p:sp>
          <p:nvSpPr>
            <p:cNvPr id="732" name="Google Shape;732;p56"/>
            <p:cNvSpPr/>
            <p:nvPr/>
          </p:nvSpPr>
          <p:spPr>
            <a:xfrm>
              <a:off x="1752313" y="0"/>
              <a:ext cx="1625390" cy="902994"/>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txBox="1"/>
            <p:nvPr/>
          </p:nvSpPr>
          <p:spPr>
            <a:xfrm>
              <a:off x="1778761" y="26448"/>
              <a:ext cx="1572494" cy="8500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Click on ‘Create Sprint’</a:t>
              </a:r>
              <a:endParaRPr b="0" i="0" sz="1800" u="none" cap="none" strike="noStrike">
                <a:solidFill>
                  <a:schemeClr val="lt1"/>
                </a:solidFill>
                <a:latin typeface="Arial"/>
                <a:ea typeface="Arial"/>
                <a:cs typeface="Arial"/>
                <a:sym typeface="Arial"/>
              </a:endParaRPr>
            </a:p>
          </p:txBody>
        </p:sp>
        <p:sp>
          <p:nvSpPr>
            <p:cNvPr id="734" name="Google Shape;734;p56"/>
            <p:cNvSpPr/>
            <p:nvPr/>
          </p:nvSpPr>
          <p:spPr>
            <a:xfrm rot="5400000">
              <a:off x="2395697" y="925569"/>
              <a:ext cx="338622" cy="406347"/>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txBox="1"/>
            <p:nvPr/>
          </p:nvSpPr>
          <p:spPr>
            <a:xfrm>
              <a:off x="2443104" y="959432"/>
              <a:ext cx="243809" cy="2370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6" name="Google Shape;736;p56"/>
            <p:cNvSpPr/>
            <p:nvPr/>
          </p:nvSpPr>
          <p:spPr>
            <a:xfrm>
              <a:off x="1752313" y="1354491"/>
              <a:ext cx="1625390" cy="902994"/>
            </a:xfrm>
            <a:prstGeom prst="roundRect">
              <a:avLst>
                <a:gd fmla="val 10000" name="adj"/>
              </a:avLst>
            </a:prstGeom>
            <a:solidFill>
              <a:srgbClr val="8A4F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txBox="1"/>
            <p:nvPr/>
          </p:nvSpPr>
          <p:spPr>
            <a:xfrm>
              <a:off x="1778761" y="1380939"/>
              <a:ext cx="1572494" cy="8500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Drag and Drop</a:t>
              </a:r>
              <a:endParaRPr b="0" i="0" sz="1800" u="none" cap="none" strike="noStrike">
                <a:solidFill>
                  <a:schemeClr val="lt1"/>
                </a:solidFill>
                <a:latin typeface="Arial"/>
                <a:ea typeface="Arial"/>
                <a:cs typeface="Arial"/>
                <a:sym typeface="Arial"/>
              </a:endParaRPr>
            </a:p>
          </p:txBody>
        </p:sp>
        <p:sp>
          <p:nvSpPr>
            <p:cNvPr id="738" name="Google Shape;738;p56"/>
            <p:cNvSpPr/>
            <p:nvPr/>
          </p:nvSpPr>
          <p:spPr>
            <a:xfrm rot="5400000">
              <a:off x="2395697" y="2280061"/>
              <a:ext cx="338622" cy="406347"/>
            </a:xfrm>
            <a:prstGeom prst="rightArrow">
              <a:avLst>
                <a:gd fmla="val 60000" name="adj1"/>
                <a:gd fmla="val 50000" name="adj2"/>
              </a:avLst>
            </a:prstGeom>
            <a:solidFill>
              <a:srgbClr val="8A4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txBox="1"/>
            <p:nvPr/>
          </p:nvSpPr>
          <p:spPr>
            <a:xfrm>
              <a:off x="2443104" y="2313924"/>
              <a:ext cx="243809" cy="2370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0" name="Google Shape;740;p56"/>
            <p:cNvSpPr/>
            <p:nvPr/>
          </p:nvSpPr>
          <p:spPr>
            <a:xfrm>
              <a:off x="1752313" y="2708983"/>
              <a:ext cx="1625390" cy="902994"/>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txBox="1"/>
            <p:nvPr/>
          </p:nvSpPr>
          <p:spPr>
            <a:xfrm>
              <a:off x="1778761" y="2735431"/>
              <a:ext cx="1572494" cy="8500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Click on ‘Start Sprint’</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47" name="Google Shape;747;p5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Starting Sprint</a:t>
            </a:r>
            <a:endParaRPr/>
          </a:p>
        </p:txBody>
      </p:sp>
      <p:pic>
        <p:nvPicPr>
          <p:cNvPr id="748" name="Google Shape;748;p57"/>
          <p:cNvPicPr preferRelativeResize="0"/>
          <p:nvPr/>
        </p:nvPicPr>
        <p:blipFill rotWithShape="1">
          <a:blip r:embed="rId3">
            <a:alphaModFix/>
          </a:blip>
          <a:srcRect b="0" l="0" r="0" t="0"/>
          <a:stretch/>
        </p:blipFill>
        <p:spPr>
          <a:xfrm>
            <a:off x="592430" y="873642"/>
            <a:ext cx="3979570" cy="3763108"/>
          </a:xfrm>
          <a:prstGeom prst="rect">
            <a:avLst/>
          </a:prstGeom>
          <a:noFill/>
          <a:ln>
            <a:noFill/>
          </a:ln>
        </p:spPr>
      </p:pic>
      <p:grpSp>
        <p:nvGrpSpPr>
          <p:cNvPr id="749" name="Google Shape;749;p57"/>
          <p:cNvGrpSpPr/>
          <p:nvPr/>
        </p:nvGrpSpPr>
        <p:grpSpPr>
          <a:xfrm>
            <a:off x="5093796" y="1119882"/>
            <a:ext cx="3555232" cy="475037"/>
            <a:chOff x="6974992" y="1394136"/>
            <a:chExt cx="596882" cy="630608"/>
          </a:xfrm>
        </p:grpSpPr>
        <p:sp>
          <p:nvSpPr>
            <p:cNvPr id="750" name="Google Shape;750;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2" name="Google Shape;752;p57"/>
          <p:cNvSpPr txBox="1"/>
          <p:nvPr/>
        </p:nvSpPr>
        <p:spPr>
          <a:xfrm>
            <a:off x="5135976" y="1085534"/>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Provide a name for the sprint</a:t>
            </a:r>
            <a:endParaRPr b="1" i="0" sz="1800" u="none" cap="none" strike="noStrike">
              <a:solidFill>
                <a:srgbClr val="434343"/>
              </a:solidFill>
              <a:latin typeface="Staatliches"/>
              <a:ea typeface="Staatliches"/>
              <a:cs typeface="Staatliches"/>
              <a:sym typeface="Staatliches"/>
            </a:endParaRPr>
          </a:p>
        </p:txBody>
      </p:sp>
      <p:grpSp>
        <p:nvGrpSpPr>
          <p:cNvPr id="753" name="Google Shape;753;p57"/>
          <p:cNvGrpSpPr/>
          <p:nvPr/>
        </p:nvGrpSpPr>
        <p:grpSpPr>
          <a:xfrm>
            <a:off x="5093802" y="1708191"/>
            <a:ext cx="3555232" cy="475037"/>
            <a:chOff x="6974992" y="1394136"/>
            <a:chExt cx="596882" cy="630608"/>
          </a:xfrm>
        </p:grpSpPr>
        <p:sp>
          <p:nvSpPr>
            <p:cNvPr id="754" name="Google Shape;754;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6" name="Google Shape;756;p57"/>
          <p:cNvSpPr txBox="1"/>
          <p:nvPr/>
        </p:nvSpPr>
        <p:spPr>
          <a:xfrm>
            <a:off x="5135982" y="1673843"/>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Set the duration of the sprint</a:t>
            </a:r>
            <a:endParaRPr b="1" i="0" sz="1800" u="none" cap="none" strike="noStrike">
              <a:solidFill>
                <a:srgbClr val="434343"/>
              </a:solidFill>
              <a:latin typeface="Staatliches"/>
              <a:ea typeface="Staatliches"/>
              <a:cs typeface="Staatliches"/>
              <a:sym typeface="Staatliches"/>
            </a:endParaRPr>
          </a:p>
        </p:txBody>
      </p:sp>
      <p:grpSp>
        <p:nvGrpSpPr>
          <p:cNvPr id="757" name="Google Shape;757;p57"/>
          <p:cNvGrpSpPr/>
          <p:nvPr/>
        </p:nvGrpSpPr>
        <p:grpSpPr>
          <a:xfrm>
            <a:off x="5093789" y="2296500"/>
            <a:ext cx="3555232" cy="475037"/>
            <a:chOff x="6974992" y="1394136"/>
            <a:chExt cx="596882" cy="630608"/>
          </a:xfrm>
        </p:grpSpPr>
        <p:sp>
          <p:nvSpPr>
            <p:cNvPr id="758" name="Google Shape;758;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0" name="Google Shape;760;p57"/>
          <p:cNvSpPr txBox="1"/>
          <p:nvPr/>
        </p:nvSpPr>
        <p:spPr>
          <a:xfrm>
            <a:off x="5135970" y="2262152"/>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Set the start date</a:t>
            </a:r>
            <a:endParaRPr b="1" i="0" sz="1800" u="none" cap="none" strike="noStrike">
              <a:solidFill>
                <a:srgbClr val="434343"/>
              </a:solidFill>
              <a:latin typeface="Staatliches"/>
              <a:ea typeface="Staatliches"/>
              <a:cs typeface="Staatliches"/>
              <a:sym typeface="Staatliches"/>
            </a:endParaRPr>
          </a:p>
        </p:txBody>
      </p:sp>
      <p:grpSp>
        <p:nvGrpSpPr>
          <p:cNvPr id="761" name="Google Shape;761;p57"/>
          <p:cNvGrpSpPr/>
          <p:nvPr/>
        </p:nvGrpSpPr>
        <p:grpSpPr>
          <a:xfrm>
            <a:off x="5093796" y="2884809"/>
            <a:ext cx="3555232" cy="475037"/>
            <a:chOff x="6974992" y="1394136"/>
            <a:chExt cx="596882" cy="630608"/>
          </a:xfrm>
        </p:grpSpPr>
        <p:sp>
          <p:nvSpPr>
            <p:cNvPr id="762" name="Google Shape;762;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4" name="Google Shape;764;p57"/>
          <p:cNvSpPr txBox="1"/>
          <p:nvPr/>
        </p:nvSpPr>
        <p:spPr>
          <a:xfrm>
            <a:off x="5135976" y="2850461"/>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See the end date auto-updated</a:t>
            </a:r>
            <a:endParaRPr b="1" i="0" sz="1800" u="none" cap="none" strike="noStrike">
              <a:solidFill>
                <a:srgbClr val="434343"/>
              </a:solidFill>
              <a:latin typeface="Staatliches"/>
              <a:ea typeface="Staatliches"/>
              <a:cs typeface="Staatliches"/>
              <a:sym typeface="Staatliches"/>
            </a:endParaRPr>
          </a:p>
        </p:txBody>
      </p:sp>
      <p:grpSp>
        <p:nvGrpSpPr>
          <p:cNvPr id="765" name="Google Shape;765;p57"/>
          <p:cNvGrpSpPr/>
          <p:nvPr/>
        </p:nvGrpSpPr>
        <p:grpSpPr>
          <a:xfrm>
            <a:off x="5093796" y="3459283"/>
            <a:ext cx="3555232" cy="475037"/>
            <a:chOff x="6974992" y="1394136"/>
            <a:chExt cx="596882" cy="630608"/>
          </a:xfrm>
        </p:grpSpPr>
        <p:sp>
          <p:nvSpPr>
            <p:cNvPr id="766" name="Google Shape;766;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8" name="Google Shape;768;p57"/>
          <p:cNvSpPr txBox="1"/>
          <p:nvPr/>
        </p:nvSpPr>
        <p:spPr>
          <a:xfrm>
            <a:off x="5135976" y="3424935"/>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Provide the sprint goal</a:t>
            </a:r>
            <a:endParaRPr b="1" i="0" sz="1800" u="none" cap="none" strike="noStrike">
              <a:solidFill>
                <a:srgbClr val="434343"/>
              </a:solidFill>
              <a:latin typeface="Staatliches"/>
              <a:ea typeface="Staatliches"/>
              <a:cs typeface="Staatliches"/>
              <a:sym typeface="Staatliches"/>
            </a:endParaRPr>
          </a:p>
        </p:txBody>
      </p:sp>
      <p:grpSp>
        <p:nvGrpSpPr>
          <p:cNvPr id="769" name="Google Shape;769;p57"/>
          <p:cNvGrpSpPr/>
          <p:nvPr/>
        </p:nvGrpSpPr>
        <p:grpSpPr>
          <a:xfrm>
            <a:off x="5093783" y="4047592"/>
            <a:ext cx="3555232" cy="475037"/>
            <a:chOff x="6974992" y="1394136"/>
            <a:chExt cx="596882" cy="630608"/>
          </a:xfrm>
        </p:grpSpPr>
        <p:sp>
          <p:nvSpPr>
            <p:cNvPr id="770" name="Google Shape;770;p57"/>
            <p:cNvSpPr/>
            <p:nvPr/>
          </p:nvSpPr>
          <p:spPr>
            <a:xfrm>
              <a:off x="6982074" y="1434944"/>
              <a:ext cx="589800" cy="589800"/>
            </a:xfrm>
            <a:prstGeom prst="roundRect">
              <a:avLst>
                <a:gd fmla="val 16667" name="adj"/>
              </a:avLst>
            </a:prstGeom>
            <a:solidFill>
              <a:srgbClr val="FF9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57"/>
            <p:cNvSpPr/>
            <p:nvPr/>
          </p:nvSpPr>
          <p:spPr>
            <a:xfrm>
              <a:off x="6974992" y="1394136"/>
              <a:ext cx="589800" cy="589800"/>
            </a:xfrm>
            <a:prstGeom prst="roundRect">
              <a:avLst>
                <a:gd fmla="val 16667" name="adj"/>
              </a:avLst>
            </a:prstGeom>
            <a:solidFill>
              <a:srgbClr val="FF939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72" name="Google Shape;772;p57"/>
          <p:cNvSpPr txBox="1"/>
          <p:nvPr/>
        </p:nvSpPr>
        <p:spPr>
          <a:xfrm>
            <a:off x="5135964" y="4013244"/>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i="0" lang="tr-TR" sz="1800" u="none" cap="none" strike="noStrike">
                <a:solidFill>
                  <a:srgbClr val="434343"/>
                </a:solidFill>
                <a:latin typeface="Staatliches"/>
                <a:ea typeface="Staatliches"/>
                <a:cs typeface="Staatliches"/>
                <a:sym typeface="Staatliches"/>
              </a:rPr>
              <a:t>Click on the Start button</a:t>
            </a:r>
            <a:endParaRPr b="1" i="0" sz="1800" u="none" cap="none" strike="noStrike">
              <a:solidFill>
                <a:srgbClr val="434343"/>
              </a:solidFill>
              <a:latin typeface="Staatliches"/>
              <a:ea typeface="Staatliches"/>
              <a:cs typeface="Staatliches"/>
              <a:sym typeface="Staatliche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8" name="Google Shape;778;p58"/>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Working with Sprint</a:t>
            </a:r>
            <a:endParaRPr/>
          </a:p>
        </p:txBody>
      </p:sp>
      <p:pic>
        <p:nvPicPr>
          <p:cNvPr descr="Dialogue Box" id="779" name="Google Shape;779;p58"/>
          <p:cNvPicPr preferRelativeResize="0"/>
          <p:nvPr/>
        </p:nvPicPr>
        <p:blipFill rotWithShape="1">
          <a:blip r:embed="rId3">
            <a:alphaModFix/>
          </a:blip>
          <a:srcRect b="0" l="0" r="0" t="0"/>
          <a:stretch/>
        </p:blipFill>
        <p:spPr>
          <a:xfrm>
            <a:off x="592700" y="666457"/>
            <a:ext cx="5135993" cy="4023360"/>
          </a:xfrm>
          <a:prstGeom prst="rect">
            <a:avLst/>
          </a:prstGeom>
          <a:noFill/>
          <a:ln>
            <a:noFill/>
          </a:ln>
        </p:spPr>
      </p:pic>
      <p:pic>
        <p:nvPicPr>
          <p:cNvPr id="780" name="Google Shape;780;p58"/>
          <p:cNvPicPr preferRelativeResize="0"/>
          <p:nvPr/>
        </p:nvPicPr>
        <p:blipFill rotWithShape="1">
          <a:blip r:embed="rId4">
            <a:alphaModFix/>
          </a:blip>
          <a:srcRect b="0" l="0" r="0" t="0"/>
          <a:stretch/>
        </p:blipFill>
        <p:spPr>
          <a:xfrm>
            <a:off x="6353176" y="1801984"/>
            <a:ext cx="1924050" cy="1314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86" name="Google Shape;786;p5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Completing Sprint</a:t>
            </a:r>
            <a:endParaRPr/>
          </a:p>
        </p:txBody>
      </p:sp>
      <p:pic>
        <p:nvPicPr>
          <p:cNvPr id="787" name="Google Shape;787;p59"/>
          <p:cNvPicPr preferRelativeResize="0"/>
          <p:nvPr/>
        </p:nvPicPr>
        <p:blipFill rotWithShape="1">
          <a:blip r:embed="rId3">
            <a:alphaModFix/>
          </a:blip>
          <a:srcRect b="0" l="0" r="0" t="0"/>
          <a:stretch/>
        </p:blipFill>
        <p:spPr>
          <a:xfrm>
            <a:off x="323583" y="907367"/>
            <a:ext cx="4248417" cy="2624380"/>
          </a:xfrm>
          <a:prstGeom prst="rect">
            <a:avLst/>
          </a:prstGeom>
          <a:noFill/>
          <a:ln>
            <a:noFill/>
          </a:ln>
        </p:spPr>
      </p:pic>
      <p:pic>
        <p:nvPicPr>
          <p:cNvPr id="788" name="Google Shape;788;p59"/>
          <p:cNvPicPr preferRelativeResize="0"/>
          <p:nvPr/>
        </p:nvPicPr>
        <p:blipFill rotWithShape="1">
          <a:blip r:embed="rId4">
            <a:alphaModFix/>
          </a:blip>
          <a:srcRect b="0" l="0" r="0" t="0"/>
          <a:stretch/>
        </p:blipFill>
        <p:spPr>
          <a:xfrm>
            <a:off x="5146505" y="1845603"/>
            <a:ext cx="3101373" cy="1686144"/>
          </a:xfrm>
          <a:prstGeom prst="rect">
            <a:avLst/>
          </a:prstGeom>
          <a:noFill/>
          <a:ln>
            <a:noFill/>
          </a:ln>
        </p:spPr>
      </p:pic>
      <p:grpSp>
        <p:nvGrpSpPr>
          <p:cNvPr id="789" name="Google Shape;789;p59"/>
          <p:cNvGrpSpPr/>
          <p:nvPr/>
        </p:nvGrpSpPr>
        <p:grpSpPr>
          <a:xfrm>
            <a:off x="3182523" y="3863811"/>
            <a:ext cx="3379395" cy="924053"/>
            <a:chOff x="660" y="614175"/>
            <a:chExt cx="3379395" cy="924053"/>
          </a:xfrm>
        </p:grpSpPr>
        <p:sp>
          <p:nvSpPr>
            <p:cNvPr id="790" name="Google Shape;790;p59"/>
            <p:cNvSpPr/>
            <p:nvPr/>
          </p:nvSpPr>
          <p:spPr>
            <a:xfrm>
              <a:off x="660" y="614175"/>
              <a:ext cx="1408081" cy="924053"/>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txBox="1"/>
            <p:nvPr/>
          </p:nvSpPr>
          <p:spPr>
            <a:xfrm>
              <a:off x="27725" y="641240"/>
              <a:ext cx="1353951" cy="86992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Click on ‘Complete Sprint’</a:t>
              </a:r>
              <a:endParaRPr b="0" i="0" sz="1800" u="none" cap="none" strike="noStrike">
                <a:solidFill>
                  <a:schemeClr val="lt1"/>
                </a:solidFill>
                <a:latin typeface="Arial"/>
                <a:ea typeface="Arial"/>
                <a:cs typeface="Arial"/>
                <a:sym typeface="Arial"/>
              </a:endParaRPr>
            </a:p>
          </p:txBody>
        </p:sp>
        <p:sp>
          <p:nvSpPr>
            <p:cNvPr id="792" name="Google Shape;792;p59"/>
            <p:cNvSpPr/>
            <p:nvPr/>
          </p:nvSpPr>
          <p:spPr>
            <a:xfrm>
              <a:off x="1549549" y="901600"/>
              <a:ext cx="298513" cy="349204"/>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txBox="1"/>
            <p:nvPr/>
          </p:nvSpPr>
          <p:spPr>
            <a:xfrm>
              <a:off x="1549549" y="971441"/>
              <a:ext cx="208959" cy="2095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4" name="Google Shape;794;p59"/>
            <p:cNvSpPr/>
            <p:nvPr/>
          </p:nvSpPr>
          <p:spPr>
            <a:xfrm>
              <a:off x="1971974" y="614175"/>
              <a:ext cx="1408081" cy="924053"/>
            </a:xfrm>
            <a:prstGeom prst="roundRect">
              <a:avLst>
                <a:gd fmla="val 10000" name="adj"/>
              </a:avLst>
            </a:prstGeom>
            <a:solidFill>
              <a:srgbClr val="8A4F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9"/>
            <p:cNvSpPr txBox="1"/>
            <p:nvPr/>
          </p:nvSpPr>
          <p:spPr>
            <a:xfrm>
              <a:off x="1999039" y="641240"/>
              <a:ext cx="1353951" cy="86992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Click on ‘Complete’</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ctrTitle"/>
          </p:nvPr>
        </p:nvSpPr>
        <p:spPr>
          <a:xfrm>
            <a:off x="1085850" y="2304733"/>
            <a:ext cx="4676700" cy="53403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Reports in Jira</a:t>
            </a:r>
            <a:endParaRPr sz="3600">
              <a:solidFill>
                <a:srgbClr val="741B47"/>
              </a:solidFill>
              <a:latin typeface="Raleway Medium"/>
              <a:ea typeface="Raleway Medium"/>
              <a:cs typeface="Raleway Medium"/>
              <a:sym typeface="Raleway Medium"/>
            </a:endParaRPr>
          </a:p>
        </p:txBody>
      </p:sp>
      <p:sp>
        <p:nvSpPr>
          <p:cNvPr id="801" name="Google Shape;801;p6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07" name="Google Shape;807;p6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Agile Reports</a:t>
            </a:r>
            <a:endParaRPr sz="4000">
              <a:solidFill>
                <a:srgbClr val="741B47"/>
              </a:solidFill>
              <a:latin typeface="Raleway Medium"/>
              <a:ea typeface="Raleway Medium"/>
              <a:cs typeface="Raleway Medium"/>
              <a:sym typeface="Raleway Medium"/>
            </a:endParaRPr>
          </a:p>
        </p:txBody>
      </p:sp>
      <p:pic>
        <p:nvPicPr>
          <p:cNvPr id="808" name="Google Shape;808;p61"/>
          <p:cNvPicPr preferRelativeResize="0"/>
          <p:nvPr/>
        </p:nvPicPr>
        <p:blipFill rotWithShape="1">
          <a:blip r:embed="rId3">
            <a:alphaModFix/>
          </a:blip>
          <a:srcRect b="0" l="0" r="0" t="0"/>
          <a:stretch/>
        </p:blipFill>
        <p:spPr>
          <a:xfrm>
            <a:off x="495880" y="899214"/>
            <a:ext cx="8152240" cy="369115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14" name="Google Shape;814;p6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Burndown Chart</a:t>
            </a:r>
            <a:endParaRPr/>
          </a:p>
        </p:txBody>
      </p:sp>
      <p:sp>
        <p:nvSpPr>
          <p:cNvPr id="815" name="Google Shape;815;p62"/>
          <p:cNvSpPr txBox="1"/>
          <p:nvPr/>
        </p:nvSpPr>
        <p:spPr>
          <a:xfrm>
            <a:off x="-9850" y="772525"/>
            <a:ext cx="3083700" cy="39240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Actual and estimated work</a:t>
            </a:r>
            <a:endParaRPr sz="1600">
              <a:solidFill>
                <a:srgbClr val="00206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500"/>
              <a:buFont typeface="Arial"/>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just">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Track sprint progress</a:t>
            </a:r>
            <a:endParaRPr sz="1600">
              <a:solidFill>
                <a:srgbClr val="002060"/>
              </a:solidFill>
              <a:latin typeface="Montserrat SemiBold"/>
              <a:ea typeface="Montserrat SemiBold"/>
              <a:cs typeface="Montserrat SemiBold"/>
              <a:sym typeface="Montserrat SemiBold"/>
            </a:endParaRPr>
          </a:p>
          <a:p>
            <a:pPr indent="0" lvl="0" marL="457200" marR="0" rtl="0" algn="just">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just">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Identify problems</a:t>
            </a:r>
            <a:endParaRPr sz="1600">
              <a:solidFill>
                <a:srgbClr val="002060"/>
              </a:solidFill>
              <a:latin typeface="Montserrat SemiBold"/>
              <a:ea typeface="Montserrat SemiBold"/>
              <a:cs typeface="Montserrat SemiBold"/>
              <a:sym typeface="Montserrat SemiBold"/>
            </a:endParaRPr>
          </a:p>
          <a:p>
            <a:pPr indent="0" lvl="0" marL="0" marR="0" rtl="0" algn="just">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just">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Past and present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performance</a:t>
            </a:r>
            <a:endParaRPr sz="1600">
              <a:solidFill>
                <a:srgbClr val="002060"/>
              </a:solidFill>
              <a:latin typeface="Montserrat SemiBold"/>
              <a:ea typeface="Montserrat SemiBold"/>
              <a:cs typeface="Montserrat SemiBold"/>
              <a:sym typeface="Montserrat SemiBold"/>
            </a:endParaRPr>
          </a:p>
          <a:p>
            <a:pPr indent="0" lvl="0" marL="457200" marR="0" rtl="0" algn="just">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just">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Likelihood achieving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sprint goal</a:t>
            </a:r>
            <a:endParaRPr sz="1600">
              <a:solidFill>
                <a:srgbClr val="002060"/>
              </a:solidFill>
              <a:latin typeface="Montserrat SemiBold"/>
              <a:ea typeface="Montserrat SemiBold"/>
              <a:cs typeface="Montserrat SemiBold"/>
              <a:sym typeface="Montserrat SemiBold"/>
            </a:endParaRPr>
          </a:p>
        </p:txBody>
      </p:sp>
      <p:pic>
        <p:nvPicPr>
          <p:cNvPr id="816" name="Google Shape;816;p62"/>
          <p:cNvPicPr preferRelativeResize="0"/>
          <p:nvPr/>
        </p:nvPicPr>
        <p:blipFill rotWithShape="1">
          <a:blip r:embed="rId3">
            <a:alphaModFix/>
          </a:blip>
          <a:srcRect b="0" l="0" r="0" t="0"/>
          <a:stretch/>
        </p:blipFill>
        <p:spPr>
          <a:xfrm>
            <a:off x="3119192" y="875712"/>
            <a:ext cx="5907014" cy="3756430"/>
          </a:xfrm>
          <a:prstGeom prst="rect">
            <a:avLst/>
          </a:prstGeom>
          <a:noFill/>
          <a:ln>
            <a:noFill/>
          </a:ln>
        </p:spPr>
      </p:pic>
      <p:sp>
        <p:nvSpPr>
          <p:cNvPr id="817" name="Google Shape;817;p62"/>
          <p:cNvSpPr/>
          <p:nvPr/>
        </p:nvSpPr>
        <p:spPr>
          <a:xfrm>
            <a:off x="7110275" y="2297850"/>
            <a:ext cx="1451400" cy="547800"/>
          </a:xfrm>
          <a:prstGeom prst="wedgeRoundRectCallout">
            <a:avLst>
              <a:gd fmla="val -39917" name="adj1"/>
              <a:gd fmla="val 141119"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Estimated Burndown Line</a:t>
            </a:r>
            <a:endParaRPr/>
          </a:p>
        </p:txBody>
      </p:sp>
      <p:sp>
        <p:nvSpPr>
          <p:cNvPr id="818" name="Google Shape;818;p62"/>
          <p:cNvSpPr/>
          <p:nvPr/>
        </p:nvSpPr>
        <p:spPr>
          <a:xfrm>
            <a:off x="5028625" y="4413575"/>
            <a:ext cx="713100" cy="3819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Time</a:t>
            </a:r>
            <a:endParaRPr/>
          </a:p>
        </p:txBody>
      </p:sp>
      <p:sp>
        <p:nvSpPr>
          <p:cNvPr id="819" name="Google Shape;819;p62"/>
          <p:cNvSpPr/>
          <p:nvPr/>
        </p:nvSpPr>
        <p:spPr>
          <a:xfrm rot="-5400000">
            <a:off x="2895700" y="3386200"/>
            <a:ext cx="713100" cy="3819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Work</a:t>
            </a:r>
            <a:endParaRPr/>
          </a:p>
        </p:txBody>
      </p:sp>
      <p:sp>
        <p:nvSpPr>
          <p:cNvPr id="820" name="Google Shape;820;p62"/>
          <p:cNvSpPr/>
          <p:nvPr/>
        </p:nvSpPr>
        <p:spPr>
          <a:xfrm>
            <a:off x="3846300" y="3342125"/>
            <a:ext cx="1451400" cy="547800"/>
          </a:xfrm>
          <a:prstGeom prst="wedgeRoundRectCallout">
            <a:avLst>
              <a:gd fmla="val 70160" name="adj1"/>
              <a:gd fmla="val -119350"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Actual Burndown Line</a:t>
            </a:r>
            <a:endParaRPr/>
          </a:p>
        </p:txBody>
      </p:sp>
      <p:sp>
        <p:nvSpPr>
          <p:cNvPr id="821" name="Google Shape;821;p62"/>
          <p:cNvSpPr/>
          <p:nvPr/>
        </p:nvSpPr>
        <p:spPr>
          <a:xfrm>
            <a:off x="6376300" y="4515425"/>
            <a:ext cx="1451400" cy="547800"/>
          </a:xfrm>
          <a:prstGeom prst="wedgeRoundRectCallout">
            <a:avLst>
              <a:gd fmla="val -43387" name="adj1"/>
              <a:gd fmla="val -141416"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Nonworking Days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1500"/>
                                        <p:tgtEl>
                                          <p:spTgt spid="8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1000"/>
                                        <p:tgtEl>
                                          <p:spTgt spid="8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8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27" name="Google Shape;827;p63"/>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Sprint Reports</a:t>
            </a:r>
            <a:endParaRPr sz="4000">
              <a:solidFill>
                <a:srgbClr val="741B47"/>
              </a:solidFill>
              <a:latin typeface="Raleway Medium"/>
              <a:ea typeface="Raleway Medium"/>
              <a:cs typeface="Raleway Medium"/>
              <a:sym typeface="Raleway Medium"/>
            </a:endParaRPr>
          </a:p>
        </p:txBody>
      </p:sp>
      <p:sp>
        <p:nvSpPr>
          <p:cNvPr id="828" name="Google Shape;828;p63"/>
          <p:cNvSpPr txBox="1"/>
          <p:nvPr/>
        </p:nvSpPr>
        <p:spPr>
          <a:xfrm>
            <a:off x="-9850" y="772525"/>
            <a:ext cx="3772200" cy="37875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Condensed Burndown Chart</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List of complete and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incomplete issues</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Summary of sprint progress</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Useful for sprint retrospective meetings</a:t>
            </a:r>
            <a:endParaRPr sz="1600">
              <a:solidFill>
                <a:srgbClr val="002060"/>
              </a:solidFill>
              <a:latin typeface="Montserrat SemiBold"/>
              <a:ea typeface="Montserrat SemiBold"/>
              <a:cs typeface="Montserrat SemiBold"/>
              <a:sym typeface="Montserrat SemiBold"/>
            </a:endParaRPr>
          </a:p>
          <a:p>
            <a:pPr indent="0" lvl="0" marL="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Only applies to scrum boards</a:t>
            </a:r>
            <a:endParaRPr sz="1600">
              <a:solidFill>
                <a:srgbClr val="002060"/>
              </a:solidFill>
              <a:latin typeface="Montserrat SemiBold"/>
              <a:ea typeface="Montserrat SemiBold"/>
              <a:cs typeface="Montserrat SemiBold"/>
              <a:sym typeface="Montserrat SemiBold"/>
            </a:endParaRPr>
          </a:p>
        </p:txBody>
      </p:sp>
      <p:pic>
        <p:nvPicPr>
          <p:cNvPr id="829" name="Google Shape;829;p63"/>
          <p:cNvPicPr preferRelativeResize="0"/>
          <p:nvPr/>
        </p:nvPicPr>
        <p:blipFill rotWithShape="1">
          <a:blip r:embed="rId3">
            <a:alphaModFix/>
          </a:blip>
          <a:srcRect b="0" l="0" r="0" t="0"/>
          <a:stretch/>
        </p:blipFill>
        <p:spPr>
          <a:xfrm>
            <a:off x="3698361" y="642159"/>
            <a:ext cx="5358276" cy="4108858"/>
          </a:xfrm>
          <a:prstGeom prst="rect">
            <a:avLst/>
          </a:prstGeom>
          <a:noFill/>
          <a:ln>
            <a:noFill/>
          </a:ln>
        </p:spPr>
      </p:pic>
      <p:sp>
        <p:nvSpPr>
          <p:cNvPr id="830" name="Google Shape;830;p63"/>
          <p:cNvSpPr/>
          <p:nvPr/>
        </p:nvSpPr>
        <p:spPr>
          <a:xfrm>
            <a:off x="4629905" y="1939343"/>
            <a:ext cx="501000" cy="2631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800"/>
              <a:t>Time</a:t>
            </a:r>
            <a:endParaRPr sz="800"/>
          </a:p>
        </p:txBody>
      </p:sp>
      <p:sp>
        <p:nvSpPr>
          <p:cNvPr id="831" name="Google Shape;831;p63"/>
          <p:cNvSpPr/>
          <p:nvPr/>
        </p:nvSpPr>
        <p:spPr>
          <a:xfrm rot="-5400000">
            <a:off x="3442400" y="1330931"/>
            <a:ext cx="491400" cy="2682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800"/>
              <a:t>Work</a:t>
            </a:r>
            <a:endParaRPr sz="800"/>
          </a:p>
        </p:txBody>
      </p:sp>
      <p:sp>
        <p:nvSpPr>
          <p:cNvPr id="832" name="Google Shape;832;p63"/>
          <p:cNvSpPr/>
          <p:nvPr/>
        </p:nvSpPr>
        <p:spPr>
          <a:xfrm>
            <a:off x="6132575" y="1999775"/>
            <a:ext cx="1451400" cy="547800"/>
          </a:xfrm>
          <a:prstGeom prst="wedgeRoundRectCallout">
            <a:avLst>
              <a:gd fmla="val -58073" name="adj1"/>
              <a:gd fmla="val 158288"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Completed Issues</a:t>
            </a:r>
            <a:endParaRPr/>
          </a:p>
        </p:txBody>
      </p:sp>
      <p:sp>
        <p:nvSpPr>
          <p:cNvPr id="833" name="Google Shape;833;p63"/>
          <p:cNvSpPr/>
          <p:nvPr/>
        </p:nvSpPr>
        <p:spPr>
          <a:xfrm>
            <a:off x="5936400" y="3895025"/>
            <a:ext cx="1451400" cy="547800"/>
          </a:xfrm>
          <a:prstGeom prst="wedgeRoundRectCallout">
            <a:avLst>
              <a:gd fmla="val -82047" name="adj1"/>
              <a:gd fmla="val 45108"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Issues Not </a:t>
            </a:r>
            <a:r>
              <a:rPr lang="tr-TR"/>
              <a:t>Completed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0"/>
                                        </p:tgtEl>
                                        <p:attrNameLst>
                                          <p:attrName>style.visibility</p:attrName>
                                        </p:attrNameLst>
                                      </p:cBhvr>
                                      <p:to>
                                        <p:strVal val="visible"/>
                                      </p:to>
                                    </p:set>
                                    <p:anim calcmode="lin" valueType="num">
                                      <p:cBhvr additive="base">
                                        <p:cTn dur="1000"/>
                                        <p:tgtEl>
                                          <p:spTgt spid="8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8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17" name="Shape 417"/>
        <p:cNvGrpSpPr/>
        <p:nvPr/>
      </p:nvGrpSpPr>
      <p:grpSpPr>
        <a:xfrm>
          <a:off x="0" y="0"/>
          <a:ext cx="0" cy="0"/>
          <a:chOff x="0" y="0"/>
          <a:chExt cx="0" cy="0"/>
        </a:xfrm>
      </p:grpSpPr>
      <p:sp>
        <p:nvSpPr>
          <p:cNvPr id="418" name="Google Shape;418;p28"/>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28"/>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420" name="Google Shape;420;p28"/>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Have you created your </a:t>
            </a:r>
            <a:br>
              <a:rPr lang="tr-TR" sz="3100">
                <a:solidFill>
                  <a:srgbClr val="4A86E8"/>
                </a:solidFill>
                <a:latin typeface="Proxima Nova Semibold"/>
                <a:ea typeface="Proxima Nova Semibold"/>
                <a:cs typeface="Proxima Nova Semibold"/>
                <a:sym typeface="Proxima Nova Semibold"/>
              </a:rPr>
            </a:br>
            <a:r>
              <a:rPr lang="tr-TR" sz="3100">
                <a:solidFill>
                  <a:srgbClr val="4A86E8"/>
                </a:solidFill>
                <a:latin typeface="Proxima Nova Semibold"/>
                <a:ea typeface="Proxima Nova Semibold"/>
                <a:cs typeface="Proxima Nova Semibold"/>
                <a:sym typeface="Proxima Nova Semibold"/>
              </a:rPr>
              <a:t>Jira Software Cloud site?</a:t>
            </a:r>
            <a:endParaRPr sz="3100">
              <a:solidFill>
                <a:srgbClr val="4A86E8"/>
              </a:solidFill>
              <a:latin typeface="Proxima Nova Semibold"/>
              <a:ea typeface="Proxima Nova Semibold"/>
              <a:cs typeface="Proxima Nova Semibold"/>
              <a:sym typeface="Proxima Nova Semibold"/>
            </a:endParaRPr>
          </a:p>
        </p:txBody>
      </p:sp>
      <p:pic>
        <p:nvPicPr>
          <p:cNvPr id="421" name="Google Shape;421;p28"/>
          <p:cNvPicPr preferRelativeResize="0"/>
          <p:nvPr/>
        </p:nvPicPr>
        <p:blipFill>
          <a:blip r:embed="rId4">
            <a:alphaModFix/>
          </a:blip>
          <a:stretch>
            <a:fillRect/>
          </a:stretch>
        </p:blipFill>
        <p:spPr>
          <a:xfrm>
            <a:off x="5933325" y="1527849"/>
            <a:ext cx="2291000" cy="2087812"/>
          </a:xfrm>
          <a:prstGeom prst="rect">
            <a:avLst/>
          </a:prstGeom>
          <a:noFill/>
          <a:ln>
            <a:noFill/>
          </a:ln>
        </p:spPr>
      </p:pic>
      <p:pic>
        <p:nvPicPr>
          <p:cNvPr id="422" name="Google Shape;422;p28"/>
          <p:cNvPicPr preferRelativeResize="0"/>
          <p:nvPr/>
        </p:nvPicPr>
        <p:blipFill rotWithShape="1">
          <a:blip r:embed="rId5">
            <a:alphaModFix/>
          </a:blip>
          <a:srcRect b="0" l="0" r="86824" t="0"/>
          <a:stretch/>
        </p:blipFill>
        <p:spPr>
          <a:xfrm>
            <a:off x="6475562" y="2038938"/>
            <a:ext cx="1206500" cy="1199500"/>
          </a:xfrm>
          <a:prstGeom prst="rect">
            <a:avLst/>
          </a:prstGeom>
          <a:noFill/>
          <a:ln>
            <a:noFill/>
          </a:ln>
        </p:spPr>
      </p:pic>
      <p:pic>
        <p:nvPicPr>
          <p:cNvPr id="423" name="Google Shape;423;p28">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424" name="Google Shape;424;p28">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39" name="Google Shape;839;p64"/>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Velocity Chart</a:t>
            </a:r>
            <a:endParaRPr/>
          </a:p>
        </p:txBody>
      </p:sp>
      <p:sp>
        <p:nvSpPr>
          <p:cNvPr id="840" name="Google Shape;840;p64"/>
          <p:cNvSpPr txBox="1"/>
          <p:nvPr/>
        </p:nvSpPr>
        <p:spPr>
          <a:xfrm>
            <a:off x="108225" y="844625"/>
            <a:ext cx="3623400" cy="36276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Shows estimates versus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actual work completed</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Helps predict future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performance</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Identify trends in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commitments &amp; delivery</a:t>
            </a:r>
            <a:endParaRPr sz="1600">
              <a:solidFill>
                <a:srgbClr val="002060"/>
              </a:solidFill>
              <a:latin typeface="Montserrat SemiBold"/>
              <a:ea typeface="Montserrat SemiBold"/>
              <a:cs typeface="Montserrat SemiBold"/>
              <a:sym typeface="Montserrat SemiBold"/>
            </a:endParaRPr>
          </a:p>
          <a:p>
            <a:pPr indent="0" lvl="0" marL="457200" marR="0" rtl="0" algn="l">
              <a:lnSpc>
                <a:spcPct val="110000"/>
              </a:lnSpc>
              <a:spcBef>
                <a:spcPts val="600"/>
              </a:spcBef>
              <a:spcAft>
                <a:spcPts val="0"/>
              </a:spcAft>
              <a:buNone/>
            </a:pPr>
            <a:r>
              <a:t/>
            </a:r>
            <a:endParaRPr sz="1600">
              <a:solidFill>
                <a:srgbClr val="002060"/>
              </a:solidFill>
              <a:latin typeface="Montserrat SemiBold"/>
              <a:ea typeface="Montserrat SemiBold"/>
              <a:cs typeface="Montserrat SemiBold"/>
              <a:sym typeface="Montserrat SemiBold"/>
            </a:endParaRPr>
          </a:p>
          <a:p>
            <a:pPr indent="-330200" lvl="0" marL="457200" marR="0" rtl="0" algn="l">
              <a:lnSpc>
                <a:spcPct val="110000"/>
              </a:lnSpc>
              <a:spcBef>
                <a:spcPts val="600"/>
              </a:spcBef>
              <a:spcAft>
                <a:spcPts val="0"/>
              </a:spcAft>
              <a:buClr>
                <a:srgbClr val="741B47"/>
              </a:buClr>
              <a:buSzPts val="1600"/>
              <a:buFont typeface="Montserrat Light"/>
              <a:buChar char="▸"/>
            </a:pPr>
            <a:r>
              <a:rPr lang="tr-TR" sz="1600">
                <a:solidFill>
                  <a:srgbClr val="002060"/>
                </a:solidFill>
                <a:latin typeface="Montserrat SemiBold"/>
                <a:ea typeface="Montserrat SemiBold"/>
                <a:cs typeface="Montserrat SemiBold"/>
                <a:sym typeface="Montserrat SemiBold"/>
              </a:rPr>
              <a:t>Useful for sprint planning </a:t>
            </a:r>
            <a:br>
              <a:rPr lang="tr-TR" sz="1600">
                <a:solidFill>
                  <a:srgbClr val="002060"/>
                </a:solidFill>
                <a:latin typeface="Montserrat SemiBold"/>
                <a:ea typeface="Montserrat SemiBold"/>
                <a:cs typeface="Montserrat SemiBold"/>
                <a:sym typeface="Montserrat SemiBold"/>
              </a:rPr>
            </a:br>
            <a:r>
              <a:rPr lang="tr-TR" sz="1600">
                <a:solidFill>
                  <a:srgbClr val="002060"/>
                </a:solidFill>
                <a:latin typeface="Montserrat SemiBold"/>
                <a:ea typeface="Montserrat SemiBold"/>
                <a:cs typeface="Montserrat SemiBold"/>
                <a:sym typeface="Montserrat SemiBold"/>
              </a:rPr>
              <a:t>to determine scope</a:t>
            </a:r>
            <a:endParaRPr sz="1600">
              <a:solidFill>
                <a:srgbClr val="002060"/>
              </a:solidFill>
              <a:latin typeface="Montserrat SemiBold"/>
              <a:ea typeface="Montserrat SemiBold"/>
              <a:cs typeface="Montserrat SemiBold"/>
              <a:sym typeface="Montserrat SemiBold"/>
            </a:endParaRPr>
          </a:p>
        </p:txBody>
      </p:sp>
      <p:pic>
        <p:nvPicPr>
          <p:cNvPr id="841" name="Google Shape;841;p64"/>
          <p:cNvPicPr preferRelativeResize="0"/>
          <p:nvPr/>
        </p:nvPicPr>
        <p:blipFill>
          <a:blip r:embed="rId3">
            <a:alphaModFix/>
          </a:blip>
          <a:stretch>
            <a:fillRect/>
          </a:stretch>
        </p:blipFill>
        <p:spPr>
          <a:xfrm>
            <a:off x="3527075" y="672250"/>
            <a:ext cx="5364175" cy="4211700"/>
          </a:xfrm>
          <a:prstGeom prst="rect">
            <a:avLst/>
          </a:prstGeom>
          <a:noFill/>
          <a:ln>
            <a:noFill/>
          </a:ln>
        </p:spPr>
      </p:pic>
      <p:sp>
        <p:nvSpPr>
          <p:cNvPr id="842" name="Google Shape;842;p64"/>
          <p:cNvSpPr/>
          <p:nvPr/>
        </p:nvSpPr>
        <p:spPr>
          <a:xfrm>
            <a:off x="4194200" y="844625"/>
            <a:ext cx="1600200" cy="547800"/>
          </a:xfrm>
          <a:prstGeom prst="wedgeRoundRectCallout">
            <a:avLst>
              <a:gd fmla="val -45773" name="adj1"/>
              <a:gd fmla="val 186026"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Total Estimated Work</a:t>
            </a:r>
            <a:endParaRPr/>
          </a:p>
        </p:txBody>
      </p:sp>
      <p:sp>
        <p:nvSpPr>
          <p:cNvPr id="843" name="Google Shape;843;p64"/>
          <p:cNvSpPr/>
          <p:nvPr/>
        </p:nvSpPr>
        <p:spPr>
          <a:xfrm>
            <a:off x="4831200" y="1889675"/>
            <a:ext cx="1600200" cy="547800"/>
          </a:xfrm>
          <a:prstGeom prst="wedgeRoundRectCallout">
            <a:avLst>
              <a:gd fmla="val -73753" name="adj1"/>
              <a:gd fmla="val 170623"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Total Completed Work</a:t>
            </a:r>
            <a:endParaRPr/>
          </a:p>
        </p:txBody>
      </p:sp>
      <p:sp>
        <p:nvSpPr>
          <p:cNvPr id="844" name="Google Shape;844;p64"/>
          <p:cNvSpPr/>
          <p:nvPr/>
        </p:nvSpPr>
        <p:spPr>
          <a:xfrm>
            <a:off x="3592425" y="3922925"/>
            <a:ext cx="1794000" cy="960900"/>
          </a:xfrm>
          <a:prstGeom prst="roundRect">
            <a:avLst>
              <a:gd fmla="val 7076"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848" name="Shape 848"/>
        <p:cNvGrpSpPr/>
        <p:nvPr/>
      </p:nvGrpSpPr>
      <p:grpSpPr>
        <a:xfrm>
          <a:off x="0" y="0"/>
          <a:ext cx="0" cy="0"/>
          <a:chOff x="0" y="0"/>
          <a:chExt cx="0" cy="0"/>
        </a:xfrm>
      </p:grpSpPr>
      <p:sp>
        <p:nvSpPr>
          <p:cNvPr id="849" name="Google Shape;849;p6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txBox="1"/>
          <p:nvPr/>
        </p:nvSpPr>
        <p:spPr>
          <a:xfrm>
            <a:off x="664725" y="2056150"/>
            <a:ext cx="52686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How many story points left to cover in the sprint?</a:t>
            </a:r>
            <a:endParaRPr sz="3100">
              <a:solidFill>
                <a:srgbClr val="4A86E8"/>
              </a:solidFill>
              <a:latin typeface="Proxima Nova Semibold"/>
              <a:ea typeface="Proxima Nova Semibold"/>
              <a:cs typeface="Proxima Nova Semibold"/>
              <a:sym typeface="Proxima Nova Semibold"/>
            </a:endParaRPr>
          </a:p>
        </p:txBody>
      </p:sp>
      <p:pic>
        <p:nvPicPr>
          <p:cNvPr id="851" name="Google Shape;851;p65"/>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852" name="Google Shape;852;p65"/>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853" name="Google Shape;853;p65"/>
          <p:cNvPicPr preferRelativeResize="0"/>
          <p:nvPr/>
        </p:nvPicPr>
        <p:blipFill>
          <a:blip r:embed="rId5">
            <a:alphaModFix/>
          </a:blip>
          <a:stretch>
            <a:fillRect/>
          </a:stretch>
        </p:blipFill>
        <p:spPr>
          <a:xfrm>
            <a:off x="2198900" y="367650"/>
            <a:ext cx="1954550" cy="1954550"/>
          </a:xfrm>
          <a:prstGeom prst="rect">
            <a:avLst/>
          </a:prstGeom>
          <a:noFill/>
          <a:ln>
            <a:noFill/>
          </a:ln>
        </p:spPr>
      </p:pic>
      <p:sp>
        <p:nvSpPr>
          <p:cNvPr id="854" name="Google Shape;854;p65"/>
          <p:cNvSpPr txBox="1"/>
          <p:nvPr/>
        </p:nvSpPr>
        <p:spPr>
          <a:xfrm>
            <a:off x="4336050" y="483025"/>
            <a:ext cx="4282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solidFill>
                  <a:srgbClr val="FF0000"/>
                </a:solidFill>
                <a:latin typeface="Proxima Nova Semibold"/>
                <a:ea typeface="Proxima Nova Semibold"/>
                <a:cs typeface="Proxima Nova Semibold"/>
                <a:sym typeface="Proxima Nova Semibold"/>
              </a:rPr>
              <a:t>Which report is an answer to this question?</a:t>
            </a:r>
            <a:endParaRPr sz="2400">
              <a:solidFill>
                <a:srgbClr val="FF0000"/>
              </a:solidFill>
              <a:latin typeface="Proxima Nova Semibold"/>
              <a:ea typeface="Proxima Nova Semibold"/>
              <a:cs typeface="Proxima Nova Semibold"/>
              <a:sym typeface="Proxima Nova Semibold"/>
            </a:endParaRPr>
          </a:p>
        </p:txBody>
      </p:sp>
      <p:pic>
        <p:nvPicPr>
          <p:cNvPr id="855" name="Google Shape;855;p65">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856" name="Google Shape;856;p65">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0" name="Shape 860"/>
        <p:cNvGrpSpPr/>
        <p:nvPr/>
      </p:nvGrpSpPr>
      <p:grpSpPr>
        <a:xfrm>
          <a:off x="0" y="0"/>
          <a:ext cx="0" cy="0"/>
          <a:chOff x="0" y="0"/>
          <a:chExt cx="0" cy="0"/>
        </a:xfrm>
      </p:grpSpPr>
      <p:sp>
        <p:nvSpPr>
          <p:cNvPr id="861" name="Google Shape;861;p6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66">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866" name="Shape 866"/>
        <p:cNvGrpSpPr/>
        <p:nvPr/>
      </p:nvGrpSpPr>
      <p:grpSpPr>
        <a:xfrm>
          <a:off x="0" y="0"/>
          <a:ext cx="0" cy="0"/>
          <a:chOff x="0" y="0"/>
          <a:chExt cx="0" cy="0"/>
        </a:xfrm>
      </p:grpSpPr>
      <p:sp>
        <p:nvSpPr>
          <p:cNvPr id="867" name="Google Shape;867;p67"/>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A3534"/>
              </a:solidFill>
              <a:latin typeface="Proxima Nova Semibold"/>
              <a:ea typeface="Proxima Nova Semibold"/>
              <a:cs typeface="Proxima Nova Semibold"/>
              <a:sym typeface="Proxima Nova Semibold"/>
            </a:endParaRPr>
          </a:p>
        </p:txBody>
      </p:sp>
      <p:sp>
        <p:nvSpPr>
          <p:cNvPr id="868" name="Google Shape;86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869" name="Google Shape;869;p6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870" name="Google Shape;870;p67"/>
          <p:cNvPicPr preferRelativeResize="0"/>
          <p:nvPr/>
        </p:nvPicPr>
        <p:blipFill rotWithShape="1">
          <a:blip r:embed="rId5">
            <a:alphaModFix/>
          </a:blip>
          <a:srcRect b="0" l="29" r="39" t="0"/>
          <a:stretch/>
        </p:blipFill>
        <p:spPr>
          <a:xfrm>
            <a:off x="520950" y="872093"/>
            <a:ext cx="8102100" cy="3704114"/>
          </a:xfrm>
          <a:prstGeom prst="rect">
            <a:avLst/>
          </a:prstGeom>
          <a:noFill/>
          <a:ln>
            <a:noFill/>
          </a:ln>
        </p:spPr>
      </p:pic>
      <p:pic>
        <p:nvPicPr>
          <p:cNvPr id="871" name="Google Shape;871;p67"/>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872" name="Google Shape;872;p67"/>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873" name="Google Shape;873;p67">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grpSp>
        <p:nvGrpSpPr>
          <p:cNvPr id="878" name="Google Shape;878;p68"/>
          <p:cNvGrpSpPr/>
          <p:nvPr/>
        </p:nvGrpSpPr>
        <p:grpSpPr>
          <a:xfrm>
            <a:off x="5410301" y="719490"/>
            <a:ext cx="3356124" cy="3829046"/>
            <a:chOff x="2602525" y="317054"/>
            <a:chExt cx="4174283" cy="4762495"/>
          </a:xfrm>
        </p:grpSpPr>
        <p:sp>
          <p:nvSpPr>
            <p:cNvPr id="879" name="Google Shape;879;p68"/>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68"/>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68"/>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68"/>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68"/>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68"/>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68"/>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68"/>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68"/>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68"/>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68"/>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68"/>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68"/>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68"/>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68"/>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68"/>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68"/>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68"/>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68"/>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68"/>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68"/>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68"/>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68"/>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68"/>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68"/>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68"/>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68"/>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68"/>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68"/>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68"/>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68"/>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68"/>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68"/>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68"/>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68"/>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68"/>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68"/>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68"/>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68"/>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68"/>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68"/>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68"/>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6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6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68"/>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68"/>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68"/>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68"/>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68"/>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68"/>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68"/>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68"/>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68"/>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68"/>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68"/>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68"/>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68"/>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36" name="Google Shape;936;p68"/>
            <p:cNvGrpSpPr/>
            <p:nvPr/>
          </p:nvGrpSpPr>
          <p:grpSpPr>
            <a:xfrm>
              <a:off x="2941619" y="3895613"/>
              <a:ext cx="483621" cy="510995"/>
              <a:chOff x="4345944" y="4626313"/>
              <a:chExt cx="483621" cy="510995"/>
            </a:xfrm>
          </p:grpSpPr>
          <p:grpSp>
            <p:nvGrpSpPr>
              <p:cNvPr id="937" name="Google Shape;937;p68"/>
              <p:cNvGrpSpPr/>
              <p:nvPr/>
            </p:nvGrpSpPr>
            <p:grpSpPr>
              <a:xfrm>
                <a:off x="4345944" y="4852987"/>
                <a:ext cx="474200" cy="284321"/>
                <a:chOff x="4345944" y="4852987"/>
                <a:chExt cx="474200" cy="284321"/>
              </a:xfrm>
            </p:grpSpPr>
            <p:sp>
              <p:nvSpPr>
                <p:cNvPr id="938" name="Google Shape;938;p68"/>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68"/>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68"/>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41" name="Google Shape;941;p68"/>
                <p:cNvGrpSpPr/>
                <p:nvPr/>
              </p:nvGrpSpPr>
              <p:grpSpPr>
                <a:xfrm>
                  <a:off x="4457040" y="4985575"/>
                  <a:ext cx="133724" cy="77247"/>
                  <a:chOff x="4457040" y="4985575"/>
                  <a:chExt cx="133724" cy="77247"/>
                </a:xfrm>
              </p:grpSpPr>
              <p:sp>
                <p:nvSpPr>
                  <p:cNvPr id="942" name="Google Shape;942;p68"/>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68"/>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44" name="Google Shape;944;p68"/>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68"/>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68"/>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68"/>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68"/>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68"/>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68"/>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68"/>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68"/>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68"/>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68"/>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68"/>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68"/>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68"/>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68"/>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68"/>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68"/>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68"/>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68"/>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68"/>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68"/>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68"/>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68"/>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68"/>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68"/>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68"/>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68"/>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68"/>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68"/>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68"/>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68"/>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68"/>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68"/>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68"/>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68"/>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68"/>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68"/>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68"/>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68"/>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68"/>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68"/>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68"/>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68"/>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68"/>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68"/>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68"/>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68"/>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68"/>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68"/>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68"/>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68"/>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68"/>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68"/>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68"/>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68"/>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68"/>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68"/>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68"/>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68"/>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68"/>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68"/>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68"/>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68"/>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68"/>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8" name="Google Shape;1008;p68"/>
              <p:cNvGrpSpPr/>
              <p:nvPr/>
            </p:nvGrpSpPr>
            <p:grpSpPr>
              <a:xfrm>
                <a:off x="4543079" y="4626313"/>
                <a:ext cx="286486" cy="386884"/>
                <a:chOff x="4543079" y="4626313"/>
                <a:chExt cx="286486" cy="386884"/>
              </a:xfrm>
            </p:grpSpPr>
            <p:grpSp>
              <p:nvGrpSpPr>
                <p:cNvPr id="1009" name="Google Shape;1009;p68"/>
                <p:cNvGrpSpPr/>
                <p:nvPr/>
              </p:nvGrpSpPr>
              <p:grpSpPr>
                <a:xfrm>
                  <a:off x="4543079" y="4626313"/>
                  <a:ext cx="286486" cy="386884"/>
                  <a:chOff x="4543079" y="4626313"/>
                  <a:chExt cx="286486" cy="386884"/>
                </a:xfrm>
              </p:grpSpPr>
              <p:sp>
                <p:nvSpPr>
                  <p:cNvPr id="1010" name="Google Shape;1010;p68"/>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68"/>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6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6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68"/>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15" name="Google Shape;1015;p68"/>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68"/>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68"/>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18" name="Google Shape;1018;p68"/>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68"/>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68"/>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68"/>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68"/>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68"/>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24" name="Google Shape;1024;p68"/>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025" name="Google Shape;1025;p68"/>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rtl="0" algn="l">
              <a:spcBef>
                <a:spcPts val="0"/>
              </a:spcBef>
              <a:spcAft>
                <a:spcPts val="0"/>
              </a:spcAft>
              <a:buClr>
                <a:srgbClr val="741B47"/>
              </a:buClr>
              <a:buSzPts val="1800"/>
              <a:buChar char="▸"/>
            </a:pPr>
            <a:r>
              <a:rPr lang="tr-TR"/>
              <a:t>@Martin - Instructor</a:t>
            </a:r>
            <a:endParaRPr/>
          </a:p>
          <a:p>
            <a:pPr indent="-342900" lvl="0" marL="457200" rtl="0" algn="l">
              <a:spcBef>
                <a:spcPts val="0"/>
              </a:spcBef>
              <a:spcAft>
                <a:spcPts val="0"/>
              </a:spcAft>
              <a:buClr>
                <a:srgbClr val="741B47"/>
              </a:buClr>
              <a:buSzPts val="1800"/>
              <a:buChar char="▸"/>
            </a:pPr>
            <a:r>
              <a:rPr lang="tr-TR"/>
              <a:t>martin@clarusway.com</a:t>
            </a:r>
            <a:endParaRPr/>
          </a:p>
        </p:txBody>
      </p:sp>
      <p:pic>
        <p:nvPicPr>
          <p:cNvPr id="1026" name="Google Shape;1026;p68"/>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
        <p:nvSpPr>
          <p:cNvPr id="1027" name="Google Shape;1027;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9"/>
          <p:cNvSpPr txBox="1"/>
          <p:nvPr>
            <p:ph type="ctrTitle"/>
          </p:nvPr>
        </p:nvSpPr>
        <p:spPr>
          <a:xfrm>
            <a:off x="1085850" y="2304733"/>
            <a:ext cx="4676700" cy="53403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Scrum Board</a:t>
            </a:r>
            <a:endParaRPr sz="3600">
              <a:solidFill>
                <a:srgbClr val="741B47"/>
              </a:solidFill>
              <a:latin typeface="Raleway Medium"/>
              <a:ea typeface="Raleway Medium"/>
              <a:cs typeface="Raleway Medium"/>
              <a:sym typeface="Raleway Medium"/>
            </a:endParaRPr>
          </a:p>
        </p:txBody>
      </p:sp>
      <p:sp>
        <p:nvSpPr>
          <p:cNvPr id="430" name="Google Shape;430;p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36" name="Google Shape;436;p30"/>
          <p:cNvSpPr txBox="1"/>
          <p:nvPr>
            <p:ph type="title"/>
          </p:nvPr>
        </p:nvSpPr>
        <p:spPr>
          <a:xfrm>
            <a:off x="431800" y="173800"/>
            <a:ext cx="6246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Board?</a:t>
            </a:r>
            <a:endParaRPr/>
          </a:p>
        </p:txBody>
      </p:sp>
      <p:graphicFrame>
        <p:nvGraphicFramePr>
          <p:cNvPr id="437" name="Google Shape;437;p30"/>
          <p:cNvGraphicFramePr/>
          <p:nvPr/>
        </p:nvGraphicFramePr>
        <p:xfrm>
          <a:off x="416688" y="2273875"/>
          <a:ext cx="3000000" cy="3000000"/>
        </p:xfrm>
        <a:graphic>
          <a:graphicData uri="http://schemas.openxmlformats.org/drawingml/2006/table">
            <a:tbl>
              <a:tblPr>
                <a:solidFill>
                  <a:srgbClr val="FDFDFE"/>
                </a:solidFill>
                <a:tableStyleId>{84356315-6571-4504-921B-01B5BB480D54}</a:tableStyleId>
              </a:tblPr>
              <a:tblGrid>
                <a:gridCol w="2105375"/>
                <a:gridCol w="6205225"/>
              </a:tblGrid>
              <a:tr h="588500">
                <a:tc>
                  <a:txBody>
                    <a:bodyPr/>
                    <a:lstStyle/>
                    <a:p>
                      <a:pPr indent="0" lvl="0" marL="0" rtl="0" algn="ctr">
                        <a:lnSpc>
                          <a:spcPct val="115000"/>
                        </a:lnSpc>
                        <a:spcBef>
                          <a:spcPts val="0"/>
                        </a:spcBef>
                        <a:spcAft>
                          <a:spcPts val="0"/>
                        </a:spcAft>
                        <a:buNone/>
                      </a:pPr>
                      <a:r>
                        <a:rPr b="1" lang="tr-TR" sz="2000">
                          <a:solidFill>
                            <a:srgbClr val="FFFFFF"/>
                          </a:solidFill>
                        </a:rPr>
                        <a:t>Type of Board</a:t>
                      </a:r>
                      <a:endParaRPr b="1" sz="2000">
                        <a:solidFill>
                          <a:srgbClr val="FFFFFF"/>
                        </a:solidFill>
                      </a:endParaRPr>
                    </a:p>
                  </a:txBody>
                  <a:tcPr marT="91425" marB="91425" marR="91425" marL="91425" anchor="b">
                    <a:lnL cap="flat" cmpd="sng" w="28575">
                      <a:solidFill>
                        <a:srgbClr val="741B47"/>
                      </a:solidFill>
                      <a:prstDash val="solid"/>
                      <a:round/>
                      <a:headEnd len="sm" w="sm" type="none"/>
                      <a:tailEnd len="sm" w="sm" type="none"/>
                    </a:lnL>
                    <a:lnR cap="flat" cmpd="sng" w="28575">
                      <a:solidFill>
                        <a:srgbClr val="741B47"/>
                      </a:solidFill>
                      <a:prstDash val="solid"/>
                      <a:round/>
                      <a:headEnd len="sm" w="sm" type="none"/>
                      <a:tailEnd len="sm" w="sm" type="none"/>
                    </a:lnR>
                    <a:lnT cap="flat" cmpd="sng" w="28575">
                      <a:solidFill>
                        <a:srgbClr val="741B47"/>
                      </a:solidFill>
                      <a:prstDash val="solid"/>
                      <a:round/>
                      <a:headEnd len="sm" w="sm" type="none"/>
                      <a:tailEnd len="sm" w="sm" type="none"/>
                    </a:lnT>
                    <a:lnB cap="flat" cmpd="sng" w="28575">
                      <a:solidFill>
                        <a:srgbClr val="741B47"/>
                      </a:solidFill>
                      <a:prstDash val="solid"/>
                      <a:round/>
                      <a:headEnd len="sm" w="sm" type="none"/>
                      <a:tailEnd len="sm" w="sm" type="none"/>
                    </a:lnB>
                    <a:solidFill>
                      <a:srgbClr val="C27BA0"/>
                    </a:solidFill>
                  </a:tcPr>
                </a:tc>
                <a:tc>
                  <a:txBody>
                    <a:bodyPr/>
                    <a:lstStyle/>
                    <a:p>
                      <a:pPr indent="0" lvl="0" marL="0" rtl="0" algn="ctr">
                        <a:lnSpc>
                          <a:spcPct val="115000"/>
                        </a:lnSpc>
                        <a:spcBef>
                          <a:spcPts val="0"/>
                        </a:spcBef>
                        <a:spcAft>
                          <a:spcPts val="0"/>
                        </a:spcAft>
                        <a:buNone/>
                      </a:pPr>
                      <a:r>
                        <a:rPr b="1" lang="tr-TR" sz="2000">
                          <a:solidFill>
                            <a:srgbClr val="FFFFFF"/>
                          </a:solidFill>
                        </a:rPr>
                        <a:t>For Which Teams?</a:t>
                      </a:r>
                      <a:endParaRPr b="1" sz="2000">
                        <a:solidFill>
                          <a:srgbClr val="FFFFFF"/>
                        </a:solidFill>
                      </a:endParaRPr>
                    </a:p>
                  </a:txBody>
                  <a:tcPr marT="91425" marB="91425" marR="91425" marL="91425" anchor="b">
                    <a:lnL cap="flat" cmpd="sng" w="28575">
                      <a:solidFill>
                        <a:srgbClr val="741B47"/>
                      </a:solidFill>
                      <a:prstDash val="solid"/>
                      <a:round/>
                      <a:headEnd len="sm" w="sm" type="none"/>
                      <a:tailEnd len="sm" w="sm" type="none"/>
                    </a:lnL>
                    <a:lnR cap="flat" cmpd="sng" w="28575">
                      <a:solidFill>
                        <a:srgbClr val="741B47"/>
                      </a:solidFill>
                      <a:prstDash val="solid"/>
                      <a:round/>
                      <a:headEnd len="sm" w="sm" type="none"/>
                      <a:tailEnd len="sm" w="sm" type="none"/>
                    </a:lnR>
                    <a:lnT cap="flat" cmpd="sng" w="28575">
                      <a:solidFill>
                        <a:srgbClr val="741B47"/>
                      </a:solidFill>
                      <a:prstDash val="solid"/>
                      <a:round/>
                      <a:headEnd len="sm" w="sm" type="none"/>
                      <a:tailEnd len="sm" w="sm" type="none"/>
                    </a:lnT>
                    <a:lnB cap="flat" cmpd="sng" w="28575">
                      <a:solidFill>
                        <a:srgbClr val="741B47"/>
                      </a:solidFill>
                      <a:prstDash val="solid"/>
                      <a:round/>
                      <a:headEnd len="sm" w="sm" type="none"/>
                      <a:tailEnd len="sm" w="sm" type="none"/>
                    </a:lnB>
                    <a:solidFill>
                      <a:srgbClr val="C27BA0"/>
                    </a:solidFill>
                  </a:tcPr>
                </a:tc>
              </a:tr>
              <a:tr h="501200">
                <a:tc>
                  <a:txBody>
                    <a:bodyPr/>
                    <a:lstStyle/>
                    <a:p>
                      <a:pPr indent="0" lvl="0" marL="0" rtl="0" algn="l">
                        <a:spcBef>
                          <a:spcPts val="0"/>
                        </a:spcBef>
                        <a:spcAft>
                          <a:spcPts val="0"/>
                        </a:spcAft>
                        <a:buNone/>
                      </a:pPr>
                      <a:r>
                        <a:rPr lang="tr-TR" sz="1800">
                          <a:solidFill>
                            <a:srgbClr val="741B47"/>
                          </a:solidFill>
                          <a:highlight>
                            <a:srgbClr val="FDFDFE"/>
                          </a:highlight>
                          <a:latin typeface="Montserrat Medium"/>
                          <a:ea typeface="Montserrat Medium"/>
                          <a:cs typeface="Montserrat Medium"/>
                          <a:sym typeface="Montserrat Medium"/>
                        </a:rPr>
                        <a:t>Scrum board</a:t>
                      </a:r>
                      <a:endParaRPr sz="1800">
                        <a:solidFill>
                          <a:srgbClr val="741B47"/>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741B47"/>
                      </a:solidFill>
                      <a:prstDash val="solid"/>
                      <a:round/>
                      <a:headEnd len="sm" w="sm" type="none"/>
                      <a:tailEnd len="sm" w="sm" type="none"/>
                    </a:lnT>
                    <a:lnB cap="flat" cmpd="sng" w="28575">
                      <a:solidFill>
                        <a:srgbClr val="4C1130"/>
                      </a:solidFill>
                      <a:prstDash val="solid"/>
                      <a:round/>
                      <a:headEnd len="sm" w="sm" type="none"/>
                      <a:tailEnd len="sm" w="sm" type="none"/>
                    </a:lnB>
                  </a:tcPr>
                </a:tc>
                <a:tc>
                  <a:txBody>
                    <a:bodyPr/>
                    <a:lstStyle/>
                    <a:p>
                      <a:pPr indent="0" lvl="0" marL="0" rtl="0" algn="l">
                        <a:spcBef>
                          <a:spcPts val="0"/>
                        </a:spcBef>
                        <a:spcAft>
                          <a:spcPts val="0"/>
                        </a:spcAft>
                        <a:buNone/>
                      </a:pPr>
                      <a:r>
                        <a:rPr lang="tr-TR" sz="1800">
                          <a:solidFill>
                            <a:srgbClr val="434343"/>
                          </a:solidFill>
                          <a:highlight>
                            <a:srgbClr val="FDFDFE"/>
                          </a:highlight>
                          <a:latin typeface="Montserrat Medium"/>
                          <a:ea typeface="Montserrat Medium"/>
                          <a:cs typeface="Montserrat Medium"/>
                          <a:sym typeface="Montserrat Medium"/>
                        </a:rPr>
                        <a:t>Teams that plan their work in sprints.</a:t>
                      </a:r>
                      <a:endParaRPr sz="1800">
                        <a:solidFill>
                          <a:srgbClr val="434343"/>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741B47"/>
                      </a:solidFill>
                      <a:prstDash val="solid"/>
                      <a:round/>
                      <a:headEnd len="sm" w="sm" type="none"/>
                      <a:tailEnd len="sm" w="sm" type="none"/>
                    </a:lnT>
                    <a:lnB cap="flat" cmpd="sng" w="28575">
                      <a:solidFill>
                        <a:srgbClr val="4C1130"/>
                      </a:solidFill>
                      <a:prstDash val="solid"/>
                      <a:round/>
                      <a:headEnd len="sm" w="sm" type="none"/>
                      <a:tailEnd len="sm" w="sm" type="none"/>
                    </a:lnB>
                  </a:tcPr>
                </a:tc>
              </a:tr>
              <a:tr h="516025">
                <a:tc>
                  <a:txBody>
                    <a:bodyPr/>
                    <a:lstStyle/>
                    <a:p>
                      <a:pPr indent="0" lvl="0" marL="0" rtl="0" algn="l">
                        <a:spcBef>
                          <a:spcPts val="0"/>
                        </a:spcBef>
                        <a:spcAft>
                          <a:spcPts val="0"/>
                        </a:spcAft>
                        <a:buNone/>
                      </a:pPr>
                      <a:r>
                        <a:rPr lang="tr-TR" sz="1800">
                          <a:solidFill>
                            <a:srgbClr val="741B47"/>
                          </a:solidFill>
                          <a:highlight>
                            <a:srgbClr val="FDFDFE"/>
                          </a:highlight>
                          <a:latin typeface="Montserrat Medium"/>
                          <a:ea typeface="Montserrat Medium"/>
                          <a:cs typeface="Montserrat Medium"/>
                          <a:sym typeface="Montserrat Medium"/>
                        </a:rPr>
                        <a:t>Kanban board</a:t>
                      </a:r>
                      <a:endParaRPr sz="1800">
                        <a:solidFill>
                          <a:srgbClr val="741B47"/>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4C1130"/>
                      </a:solidFill>
                      <a:prstDash val="solid"/>
                      <a:round/>
                      <a:headEnd len="sm" w="sm" type="none"/>
                      <a:tailEnd len="sm" w="sm" type="none"/>
                    </a:lnT>
                    <a:lnB cap="flat" cmpd="sng" w="28575">
                      <a:solidFill>
                        <a:srgbClr val="4C1130"/>
                      </a:solidFill>
                      <a:prstDash val="solid"/>
                      <a:round/>
                      <a:headEnd len="sm" w="sm" type="none"/>
                      <a:tailEnd len="sm" w="sm" type="none"/>
                    </a:lnB>
                  </a:tcPr>
                </a:tc>
                <a:tc>
                  <a:txBody>
                    <a:bodyPr/>
                    <a:lstStyle/>
                    <a:p>
                      <a:pPr indent="0" lvl="0" marL="0" rtl="0" algn="l">
                        <a:spcBef>
                          <a:spcPts val="0"/>
                        </a:spcBef>
                        <a:spcAft>
                          <a:spcPts val="0"/>
                        </a:spcAft>
                        <a:buNone/>
                      </a:pPr>
                      <a:r>
                        <a:rPr lang="tr-TR" sz="1800">
                          <a:solidFill>
                            <a:srgbClr val="434343"/>
                          </a:solidFill>
                          <a:highlight>
                            <a:srgbClr val="FDFDFE"/>
                          </a:highlight>
                          <a:latin typeface="Montserrat Medium"/>
                          <a:ea typeface="Montserrat Medium"/>
                          <a:cs typeface="Montserrat Medium"/>
                          <a:sym typeface="Montserrat Medium"/>
                        </a:rPr>
                        <a:t>Teams that focus on managing their WIP.</a:t>
                      </a:r>
                      <a:endParaRPr sz="1800">
                        <a:solidFill>
                          <a:srgbClr val="434343"/>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4C1130"/>
                      </a:solidFill>
                      <a:prstDash val="solid"/>
                      <a:round/>
                      <a:headEnd len="sm" w="sm" type="none"/>
                      <a:tailEnd len="sm" w="sm" type="none"/>
                    </a:lnT>
                    <a:lnB cap="flat" cmpd="sng" w="28575">
                      <a:solidFill>
                        <a:srgbClr val="4C1130"/>
                      </a:solidFill>
                      <a:prstDash val="solid"/>
                      <a:round/>
                      <a:headEnd len="sm" w="sm" type="none"/>
                      <a:tailEnd len="sm" w="sm" type="none"/>
                    </a:lnB>
                  </a:tcPr>
                </a:tc>
              </a:tr>
              <a:tr h="510925">
                <a:tc>
                  <a:txBody>
                    <a:bodyPr/>
                    <a:lstStyle/>
                    <a:p>
                      <a:pPr indent="0" lvl="0" marL="0" rtl="0" algn="l">
                        <a:spcBef>
                          <a:spcPts val="0"/>
                        </a:spcBef>
                        <a:spcAft>
                          <a:spcPts val="0"/>
                        </a:spcAft>
                        <a:buNone/>
                      </a:pPr>
                      <a:r>
                        <a:rPr lang="tr-TR" sz="1800">
                          <a:solidFill>
                            <a:srgbClr val="741B47"/>
                          </a:solidFill>
                          <a:highlight>
                            <a:srgbClr val="FDFDFE"/>
                          </a:highlight>
                          <a:latin typeface="Montserrat Medium"/>
                          <a:ea typeface="Montserrat Medium"/>
                          <a:cs typeface="Montserrat Medium"/>
                          <a:sym typeface="Montserrat Medium"/>
                        </a:rPr>
                        <a:t>Next-gen board</a:t>
                      </a:r>
                      <a:endParaRPr sz="1800">
                        <a:solidFill>
                          <a:srgbClr val="741B47"/>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4C1130"/>
                      </a:solidFill>
                      <a:prstDash val="solid"/>
                      <a:round/>
                      <a:headEnd len="sm" w="sm" type="none"/>
                      <a:tailEnd len="sm" w="sm" type="none"/>
                    </a:lnT>
                    <a:lnB cap="flat" cmpd="sng" w="28575">
                      <a:solidFill>
                        <a:srgbClr val="4C1130"/>
                      </a:solidFill>
                      <a:prstDash val="solid"/>
                      <a:round/>
                      <a:headEnd len="sm" w="sm" type="none"/>
                      <a:tailEnd len="sm" w="sm" type="none"/>
                    </a:lnB>
                  </a:tcPr>
                </a:tc>
                <a:tc>
                  <a:txBody>
                    <a:bodyPr/>
                    <a:lstStyle/>
                    <a:p>
                      <a:pPr indent="0" lvl="0" marL="0" rtl="0" algn="l">
                        <a:spcBef>
                          <a:spcPts val="0"/>
                        </a:spcBef>
                        <a:spcAft>
                          <a:spcPts val="0"/>
                        </a:spcAft>
                        <a:buNone/>
                      </a:pPr>
                      <a:r>
                        <a:rPr lang="tr-TR" sz="1800">
                          <a:solidFill>
                            <a:srgbClr val="434343"/>
                          </a:solidFill>
                          <a:highlight>
                            <a:srgbClr val="FDFDFE"/>
                          </a:highlight>
                          <a:latin typeface="Montserrat Medium"/>
                          <a:ea typeface="Montserrat Medium"/>
                          <a:cs typeface="Montserrat Medium"/>
                          <a:sym typeface="Montserrat Medium"/>
                        </a:rPr>
                        <a:t>Teams who are new to agile.</a:t>
                      </a:r>
                      <a:endParaRPr sz="1800">
                        <a:solidFill>
                          <a:srgbClr val="434343"/>
                        </a:solidFill>
                        <a:highlight>
                          <a:srgbClr val="FDFDFE"/>
                        </a:highlight>
                        <a:latin typeface="Montserrat Medium"/>
                        <a:ea typeface="Montserrat Medium"/>
                        <a:cs typeface="Montserrat Medium"/>
                        <a:sym typeface="Montserrat Medium"/>
                      </a:endParaRPr>
                    </a:p>
                  </a:txBody>
                  <a:tcPr marT="91425" marB="91425" marR="91425" marL="91425">
                    <a:lnL cap="flat" cmpd="sng" w="28575">
                      <a:solidFill>
                        <a:srgbClr val="4C1130"/>
                      </a:solidFill>
                      <a:prstDash val="solid"/>
                      <a:round/>
                      <a:headEnd len="sm" w="sm" type="none"/>
                      <a:tailEnd len="sm" w="sm" type="none"/>
                    </a:lnL>
                    <a:lnR cap="flat" cmpd="sng" w="28575">
                      <a:solidFill>
                        <a:srgbClr val="4C1130"/>
                      </a:solidFill>
                      <a:prstDash val="solid"/>
                      <a:round/>
                      <a:headEnd len="sm" w="sm" type="none"/>
                      <a:tailEnd len="sm" w="sm" type="none"/>
                    </a:lnR>
                    <a:lnT cap="flat" cmpd="sng" w="28575">
                      <a:solidFill>
                        <a:srgbClr val="4C1130"/>
                      </a:solidFill>
                      <a:prstDash val="solid"/>
                      <a:round/>
                      <a:headEnd len="sm" w="sm" type="none"/>
                      <a:tailEnd len="sm" w="sm" type="none"/>
                    </a:lnT>
                    <a:lnB cap="flat" cmpd="sng" w="28575">
                      <a:solidFill>
                        <a:srgbClr val="4C1130"/>
                      </a:solidFill>
                      <a:prstDash val="solid"/>
                      <a:round/>
                      <a:headEnd len="sm" w="sm" type="none"/>
                      <a:tailEnd len="sm" w="sm" type="none"/>
                    </a:lnB>
                  </a:tcPr>
                </a:tc>
              </a:tr>
            </a:tbl>
          </a:graphicData>
        </a:graphic>
      </p:graphicFrame>
      <p:sp>
        <p:nvSpPr>
          <p:cNvPr id="438" name="Google Shape;438;p30"/>
          <p:cNvSpPr/>
          <p:nvPr/>
        </p:nvSpPr>
        <p:spPr>
          <a:xfrm>
            <a:off x="416700" y="738400"/>
            <a:ext cx="8310600" cy="1352100"/>
          </a:xfrm>
          <a:prstGeom prst="rect">
            <a:avLst/>
          </a:prstGeom>
          <a:solidFill>
            <a:srgbClr val="EAD1DC"/>
          </a:solidFill>
          <a:ln cap="flat" cmpd="sng" w="9525">
            <a:solidFill>
              <a:srgbClr val="757B89"/>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741B47"/>
              </a:buClr>
              <a:buSzPts val="2000"/>
              <a:buFont typeface="Montserrat Medium"/>
              <a:buChar char="▸"/>
            </a:pPr>
            <a:r>
              <a:rPr lang="tr-TR" sz="2000">
                <a:solidFill>
                  <a:srgbClr val="741B47"/>
                </a:solidFill>
                <a:latin typeface="Montserrat Medium"/>
                <a:ea typeface="Montserrat Medium"/>
                <a:cs typeface="Montserrat Medium"/>
                <a:sym typeface="Montserrat Medium"/>
              </a:rPr>
              <a:t>A board displays issues from one or more projects in columns that represent the team's process.</a:t>
            </a:r>
            <a:endParaRPr sz="2000">
              <a:solidFill>
                <a:srgbClr val="741B47"/>
              </a:solidFill>
              <a:latin typeface="Montserrat Medium"/>
              <a:ea typeface="Montserrat Medium"/>
              <a:cs typeface="Montserrat Medium"/>
              <a:sym typeface="Montserrat Medium"/>
            </a:endParaRPr>
          </a:p>
          <a:p>
            <a:pPr indent="-355600" lvl="0" marL="457200" marR="0" rtl="0" algn="l">
              <a:lnSpc>
                <a:spcPct val="110000"/>
              </a:lnSpc>
              <a:spcBef>
                <a:spcPts val="600"/>
              </a:spcBef>
              <a:spcAft>
                <a:spcPts val="0"/>
              </a:spcAft>
              <a:buClr>
                <a:srgbClr val="741B47"/>
              </a:buClr>
              <a:buSzPts val="2000"/>
              <a:buFont typeface="Montserrat Medium"/>
              <a:buChar char="▸"/>
            </a:pPr>
            <a:r>
              <a:rPr lang="tr-TR" sz="2000">
                <a:solidFill>
                  <a:srgbClr val="741B47"/>
                </a:solidFill>
                <a:latin typeface="Montserrat Medium"/>
                <a:ea typeface="Montserrat Medium"/>
                <a:cs typeface="Montserrat Medium"/>
                <a:sym typeface="Montserrat Medium"/>
              </a:rPr>
              <a:t>There are three types of boards in the Jira Software.</a:t>
            </a:r>
            <a:endParaRPr sz="2000">
              <a:solidFill>
                <a:srgbClr val="741B47"/>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42" name="Shape 442"/>
        <p:cNvGrpSpPr/>
        <p:nvPr/>
      </p:nvGrpSpPr>
      <p:grpSpPr>
        <a:xfrm>
          <a:off x="0" y="0"/>
          <a:ext cx="0" cy="0"/>
          <a:chOff x="0" y="0"/>
          <a:chExt cx="0" cy="0"/>
        </a:xfrm>
      </p:grpSpPr>
      <p:sp>
        <p:nvSpPr>
          <p:cNvPr id="443" name="Google Shape;443;p31"/>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txBox="1"/>
          <p:nvPr/>
        </p:nvSpPr>
        <p:spPr>
          <a:xfrm>
            <a:off x="664725" y="2056150"/>
            <a:ext cx="46479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Creating a project also creates a board.</a:t>
            </a:r>
            <a:endParaRPr sz="3100">
              <a:solidFill>
                <a:srgbClr val="4A86E8"/>
              </a:solidFill>
              <a:latin typeface="Proxima Nova Semibold"/>
              <a:ea typeface="Proxima Nova Semibold"/>
              <a:cs typeface="Proxima Nova Semibold"/>
              <a:sym typeface="Proxima Nova Semibold"/>
            </a:endParaRPr>
          </a:p>
        </p:txBody>
      </p:sp>
      <p:pic>
        <p:nvPicPr>
          <p:cNvPr id="445" name="Google Shape;445;p31"/>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446" name="Google Shape;446;p31"/>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447" name="Google Shape;447;p31"/>
          <p:cNvPicPr preferRelativeResize="0"/>
          <p:nvPr/>
        </p:nvPicPr>
        <p:blipFill>
          <a:blip r:embed="rId5">
            <a:alphaModFix/>
          </a:blip>
          <a:stretch>
            <a:fillRect/>
          </a:stretch>
        </p:blipFill>
        <p:spPr>
          <a:xfrm>
            <a:off x="2198900" y="367650"/>
            <a:ext cx="1954550" cy="1954550"/>
          </a:xfrm>
          <a:prstGeom prst="rect">
            <a:avLst/>
          </a:prstGeom>
          <a:noFill/>
          <a:ln>
            <a:noFill/>
          </a:ln>
        </p:spPr>
      </p:pic>
      <p:pic>
        <p:nvPicPr>
          <p:cNvPr id="448" name="Google Shape;448;p31">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449" name="Google Shape;449;p31">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53" name="Shape 453"/>
        <p:cNvGrpSpPr/>
        <p:nvPr/>
      </p:nvGrpSpPr>
      <p:grpSpPr>
        <a:xfrm>
          <a:off x="0" y="0"/>
          <a:ext cx="0" cy="0"/>
          <a:chOff x="0" y="0"/>
          <a:chExt cx="0" cy="0"/>
        </a:xfrm>
      </p:grpSpPr>
      <p:sp>
        <p:nvSpPr>
          <p:cNvPr id="454" name="Google Shape;454;p32"/>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txBox="1"/>
          <p:nvPr/>
        </p:nvSpPr>
        <p:spPr>
          <a:xfrm>
            <a:off x="664725" y="2056150"/>
            <a:ext cx="46479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Who typically creates new projects for teams?</a:t>
            </a:r>
            <a:endParaRPr sz="3100">
              <a:solidFill>
                <a:srgbClr val="4A86E8"/>
              </a:solidFill>
              <a:latin typeface="Proxima Nova Semibold"/>
              <a:ea typeface="Proxima Nova Semibold"/>
              <a:cs typeface="Proxima Nova Semibold"/>
              <a:sym typeface="Proxima Nova Semibold"/>
            </a:endParaRPr>
          </a:p>
        </p:txBody>
      </p:sp>
      <p:pic>
        <p:nvPicPr>
          <p:cNvPr id="456" name="Google Shape;456;p32"/>
          <p:cNvPicPr preferRelativeResize="0"/>
          <p:nvPr/>
        </p:nvPicPr>
        <p:blipFill>
          <a:blip r:embed="rId3">
            <a:alphaModFix/>
          </a:blip>
          <a:stretch>
            <a:fillRect/>
          </a:stretch>
        </p:blipFill>
        <p:spPr>
          <a:xfrm>
            <a:off x="5933325" y="1527849"/>
            <a:ext cx="2291000" cy="2087812"/>
          </a:xfrm>
          <a:prstGeom prst="rect">
            <a:avLst/>
          </a:prstGeom>
          <a:noFill/>
          <a:ln>
            <a:noFill/>
          </a:ln>
        </p:spPr>
      </p:pic>
      <p:pic>
        <p:nvPicPr>
          <p:cNvPr id="457" name="Google Shape;457;p32"/>
          <p:cNvPicPr preferRelativeResize="0"/>
          <p:nvPr/>
        </p:nvPicPr>
        <p:blipFill rotWithShape="1">
          <a:blip r:embed="rId4">
            <a:alphaModFix/>
          </a:blip>
          <a:srcRect b="0" l="0" r="86824" t="0"/>
          <a:stretch/>
        </p:blipFill>
        <p:spPr>
          <a:xfrm>
            <a:off x="6475562" y="2038938"/>
            <a:ext cx="1206500" cy="1199500"/>
          </a:xfrm>
          <a:prstGeom prst="rect">
            <a:avLst/>
          </a:prstGeom>
          <a:noFill/>
          <a:ln>
            <a:noFill/>
          </a:ln>
        </p:spPr>
      </p:pic>
      <p:pic>
        <p:nvPicPr>
          <p:cNvPr id="458" name="Google Shape;458;p32"/>
          <p:cNvPicPr preferRelativeResize="0"/>
          <p:nvPr/>
        </p:nvPicPr>
        <p:blipFill>
          <a:blip r:embed="rId5">
            <a:alphaModFix/>
          </a:blip>
          <a:stretch>
            <a:fillRect/>
          </a:stretch>
        </p:blipFill>
        <p:spPr>
          <a:xfrm>
            <a:off x="2198900" y="367650"/>
            <a:ext cx="1954550" cy="1954550"/>
          </a:xfrm>
          <a:prstGeom prst="rect">
            <a:avLst/>
          </a:prstGeom>
          <a:noFill/>
          <a:ln>
            <a:noFill/>
          </a:ln>
        </p:spPr>
      </p:pic>
      <p:pic>
        <p:nvPicPr>
          <p:cNvPr id="459" name="Google Shape;459;p32">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460" name="Google Shape;460;p32">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6" name="Google Shape;466;p33"/>
          <p:cNvSpPr txBox="1"/>
          <p:nvPr>
            <p:ph type="title"/>
          </p:nvPr>
        </p:nvSpPr>
        <p:spPr>
          <a:xfrm>
            <a:off x="431800" y="173800"/>
            <a:ext cx="672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Project Key</a:t>
            </a:r>
            <a:endParaRPr/>
          </a:p>
        </p:txBody>
      </p:sp>
      <p:pic>
        <p:nvPicPr>
          <p:cNvPr descr="Dialogue Box" id="467" name="Google Shape;467;p33"/>
          <p:cNvPicPr preferRelativeResize="0"/>
          <p:nvPr/>
        </p:nvPicPr>
        <p:blipFill rotWithShape="1">
          <a:blip r:embed="rId3">
            <a:alphaModFix/>
          </a:blip>
          <a:srcRect b="0" l="0" r="0" t="0"/>
          <a:stretch/>
        </p:blipFill>
        <p:spPr>
          <a:xfrm>
            <a:off x="4374050" y="1207500"/>
            <a:ext cx="4672949" cy="2728500"/>
          </a:xfrm>
          <a:prstGeom prst="rect">
            <a:avLst/>
          </a:prstGeom>
          <a:noFill/>
          <a:ln>
            <a:noFill/>
          </a:ln>
        </p:spPr>
      </p:pic>
      <p:sp>
        <p:nvSpPr>
          <p:cNvPr id="468" name="Google Shape;468;p33"/>
          <p:cNvSpPr txBox="1"/>
          <p:nvPr/>
        </p:nvSpPr>
        <p:spPr>
          <a:xfrm>
            <a:off x="-36925" y="1104875"/>
            <a:ext cx="4326300" cy="2977800"/>
          </a:xfrm>
          <a:prstGeom prst="rect">
            <a:avLst/>
          </a:prstGeom>
          <a:noFill/>
          <a:ln>
            <a:noFill/>
          </a:ln>
        </p:spPr>
        <p:txBody>
          <a:bodyPr anchorCtr="0" anchor="t" bIns="45700" lIns="91425" spcFirstLastPara="1" rIns="91425" wrap="square" tIns="45700">
            <a:noAutofit/>
          </a:bodyPr>
          <a:lstStyle/>
          <a:p>
            <a:pPr indent="-336550" lvl="0" marL="457200" marR="0" rtl="0" algn="just">
              <a:lnSpc>
                <a:spcPct val="110000"/>
              </a:lnSpc>
              <a:spcBef>
                <a:spcPts val="600"/>
              </a:spcBef>
              <a:spcAft>
                <a:spcPts val="0"/>
              </a:spcAft>
              <a:buClr>
                <a:srgbClr val="741B47"/>
              </a:buClr>
              <a:buSzPts val="1700"/>
              <a:buFont typeface="Montserrat Light"/>
              <a:buChar char="▸"/>
            </a:pPr>
            <a:r>
              <a:rPr lang="tr-TR" sz="1700">
                <a:solidFill>
                  <a:srgbClr val="002060"/>
                </a:solidFill>
                <a:latin typeface="Montserrat SemiBold"/>
                <a:ea typeface="Montserrat SemiBold"/>
                <a:cs typeface="Montserrat SemiBold"/>
                <a:sym typeface="Montserrat SemiBold"/>
              </a:rPr>
              <a:t>A project key is a unique code for your project. </a:t>
            </a:r>
            <a:endParaRPr sz="1700">
              <a:solidFill>
                <a:srgbClr val="002060"/>
              </a:solidFill>
              <a:latin typeface="Montserrat SemiBold"/>
              <a:ea typeface="Montserrat SemiBold"/>
              <a:cs typeface="Montserrat SemiBold"/>
              <a:sym typeface="Montserrat SemiBold"/>
            </a:endParaRPr>
          </a:p>
          <a:p>
            <a:pPr indent="-336550" lvl="0" marL="457200" marR="0" rtl="0" algn="just">
              <a:lnSpc>
                <a:spcPct val="110000"/>
              </a:lnSpc>
              <a:spcBef>
                <a:spcPts val="600"/>
              </a:spcBef>
              <a:spcAft>
                <a:spcPts val="0"/>
              </a:spcAft>
              <a:buClr>
                <a:srgbClr val="741B47"/>
              </a:buClr>
              <a:buSzPts val="1700"/>
              <a:buFont typeface="Montserrat Light"/>
              <a:buChar char="▸"/>
            </a:pPr>
            <a:r>
              <a:rPr lang="tr-TR" sz="1700">
                <a:solidFill>
                  <a:srgbClr val="002060"/>
                </a:solidFill>
                <a:latin typeface="Montserrat SemiBold"/>
                <a:ea typeface="Montserrat SemiBold"/>
                <a:cs typeface="Montserrat SemiBold"/>
                <a:sym typeface="Montserrat SemiBold"/>
              </a:rPr>
              <a:t>Jira Software will automatically generate a short project key in accordance with your project name. </a:t>
            </a:r>
            <a:endParaRPr sz="1700">
              <a:solidFill>
                <a:srgbClr val="002060"/>
              </a:solidFill>
              <a:latin typeface="Montserrat SemiBold"/>
              <a:ea typeface="Montserrat SemiBold"/>
              <a:cs typeface="Montserrat SemiBold"/>
              <a:sym typeface="Montserrat SemiBold"/>
            </a:endParaRPr>
          </a:p>
          <a:p>
            <a:pPr indent="-336550" lvl="0" marL="457200" marR="0" rtl="0" algn="just">
              <a:lnSpc>
                <a:spcPct val="110000"/>
              </a:lnSpc>
              <a:spcBef>
                <a:spcPts val="600"/>
              </a:spcBef>
              <a:spcAft>
                <a:spcPts val="0"/>
              </a:spcAft>
              <a:buClr>
                <a:srgbClr val="741B47"/>
              </a:buClr>
              <a:buSzPts val="1700"/>
              <a:buFont typeface="Montserrat Light"/>
              <a:buChar char="▸"/>
            </a:pPr>
            <a:r>
              <a:rPr lang="tr-TR" sz="1700">
                <a:solidFill>
                  <a:srgbClr val="002060"/>
                </a:solidFill>
                <a:latin typeface="Montserrat SemiBold"/>
                <a:ea typeface="Montserrat SemiBold"/>
                <a:cs typeface="Montserrat SemiBold"/>
                <a:sym typeface="Montserrat SemiBold"/>
              </a:rPr>
              <a:t>However, if you want to specify this auto-generated key yourself, you can change it.</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